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86.xml.rels" ContentType="application/vnd.openxmlformats-package.relationships+xml"/>
  <Override PartName="/ppt/notesSlides/_rels/notesSlide85.xml.rels" ContentType="application/vnd.openxmlformats-package.relationships+xml"/>
  <Override PartName="/ppt/notesSlides/_rels/notesSlide84.xml.rels" ContentType="application/vnd.openxmlformats-package.relationships+xml"/>
  <Override PartName="/ppt/notesSlides/_rels/notesSlide83.xml.rels" ContentType="application/vnd.openxmlformats-package.relationships+xml"/>
  <Override PartName="/ppt/notesSlides/_rels/notesSlide79.xml.rels" ContentType="application/vnd.openxmlformats-package.relationships+xml"/>
  <Override PartName="/ppt/notesSlides/_rels/notesSlide78.xml.rels" ContentType="application/vnd.openxmlformats-package.relationships+xml"/>
  <Override PartName="/ppt/notesSlides/_rels/notesSlide74.xml.rels" ContentType="application/vnd.openxmlformats-package.relationships+xml"/>
  <Override PartName="/ppt/notesSlides/_rels/notesSlide73.xml.rels" ContentType="application/vnd.openxmlformats-package.relationships+xml"/>
  <Override PartName="/ppt/notesSlides/_rels/notesSlide72.xml.rels" ContentType="application/vnd.openxmlformats-package.relationships+xml"/>
  <Override PartName="/ppt/notesSlides/_rels/notesSlide71.xml.rels" ContentType="application/vnd.openxmlformats-package.relationships+xml"/>
  <Override PartName="/ppt/notesSlides/_rels/notesSlide70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66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82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8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8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67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64.xml.rels" ContentType="application/vnd.openxmlformats-package.relationships+xml"/>
  <Override PartName="/ppt/notesSlides/notesSlide74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64.xml" ContentType="application/vnd.openxmlformats-officedocument.presentationml.notesSlide+xml"/>
  <Override PartName="/ppt/media/image79.png" ContentType="image/png"/>
  <Override PartName="/ppt/media/image6.png" ContentType="image/png"/>
  <Override PartName="/ppt/media/image60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62.png" ContentType="image/png"/>
  <Override PartName="/ppt/media/image8.png" ContentType="image/png"/>
  <Override PartName="/ppt/media/image63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14.png" ContentType="image/png"/>
  <Override PartName="/ppt/media/image39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5.png" ContentType="image/png"/>
  <Override PartName="/ppt/media/image61.wmf" ContentType="image/x-wmf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39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59.xml" ContentType="application/vnd.openxmlformats-officedocument.presentationml.slide+xml"/>
  <Override PartName="/ppt/slides/slide33.xml" ContentType="application/vnd.openxmlformats-officedocument.presentationml.slide+xml"/>
  <Override PartName="/ppt/slides/slide58.xml" ContentType="application/vnd.openxmlformats-officedocument.presentationml.slide+xml"/>
  <Override PartName="/ppt/slides/slide32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56.xml" ContentType="application/vnd.openxmlformats-officedocument.presentationml.slide+xml"/>
  <Override PartName="/ppt/slides/slide30.xml" ContentType="application/vnd.openxmlformats-officedocument.presentationml.slide+xml"/>
  <Override PartName="/ppt/slides/slide5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49.xml" ContentType="application/vnd.openxmlformats-officedocument.presentationml.slide+xml"/>
  <Override PartName="/ppt/slides/slide23.xml" ContentType="application/vnd.openxmlformats-officedocument.presentationml.slide+xml"/>
  <Override PartName="/ppt/slides/slide48.xml" ContentType="application/vnd.openxmlformats-officedocument.presentationml.slide+xml"/>
  <Override PartName="/ppt/slides/slide22.xml" ContentType="application/vnd.openxmlformats-officedocument.presentationml.slide+xml"/>
  <Override PartName="/ppt/slides/slide47.xml" ContentType="application/vnd.openxmlformats-officedocument.presentationml.slide+xml"/>
  <Override PartName="/ppt/slides/slide21.xml" ContentType="application/vnd.openxmlformats-officedocument.presentationml.slide+xml"/>
  <Override PartName="/ppt/slides/_rels/slide82.xml.rels" ContentType="application/vnd.openxmlformats-package.relationships+xml"/>
  <Override PartName="/ppt/slides/_rels/slide79.xml.rels" ContentType="application/vnd.openxmlformats-package.relationships+xml"/>
  <Override PartName="/ppt/slides/_rels/slide10.xml.rels" ContentType="application/vnd.openxmlformats-package.relationships+xml"/>
  <Override PartName="/ppt/slides/_rels/slide81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80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78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77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26.xml.rels" ContentType="application/vnd.openxmlformats-package.relationships+xml"/>
  <Override PartName="/ppt/slides/_rels/slide75.xml.rels" ContentType="application/vnd.openxmlformats-package.relationships+xml"/>
  <Override PartName="/ppt/slides/_rels/slide85.xml.rels" ContentType="application/vnd.openxmlformats-package.relationships+xml"/>
  <Override PartName="/ppt/slides/_rels/slide36.xml.rels" ContentType="application/vnd.openxmlformats-package.relationships+xml"/>
  <Override PartName="/ppt/slides/_rels/slide5.xml.rels" ContentType="application/vnd.openxmlformats-package.relationships+xml"/>
  <Override PartName="/ppt/slides/_rels/slide25.xml.rels" ContentType="application/vnd.openxmlformats-package.relationships+xml"/>
  <Override PartName="/ppt/slides/_rels/slide74.xml.rels" ContentType="application/vnd.openxmlformats-package.relationships+xml"/>
  <Override PartName="/ppt/slides/_rels/slide84.xml.rels" ContentType="application/vnd.openxmlformats-package.relationships+xml"/>
  <Override PartName="/ppt/slides/_rels/slide35.xml.rels" ContentType="application/vnd.openxmlformats-package.relationships+xml"/>
  <Override PartName="/ppt/slides/_rels/slide70.xml.rels" ContentType="application/vnd.openxmlformats-package.relationships+xml"/>
  <Override PartName="/ppt/slides/_rels/slide4.xml.rels" ContentType="application/vnd.openxmlformats-package.relationships+xml"/>
  <Override PartName="/ppt/slides/_rels/slide45.xml.rels" ContentType="application/vnd.openxmlformats-package.relationships+xml"/>
  <Override PartName="/ppt/slides/_rels/slide24.xml.rels" ContentType="application/vnd.openxmlformats-package.relationships+xml"/>
  <Override PartName="/ppt/slides/_rels/slide7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83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6.xml.rels" ContentType="application/vnd.openxmlformats-package.relationships+xml"/>
  <Override PartName="/ppt/slides/_rels/slide8.xml.rels" ContentType="application/vnd.openxmlformats-package.relationships+xml"/>
  <Override PartName="/ppt/slides/_rels/slide60.xml.rels" ContentType="application/vnd.openxmlformats-package.relationships+xml"/>
  <Override PartName="/ppt/slides/_rels/slide11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8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22.xml.rels" ContentType="application/vnd.openxmlformats-package.relationships+xml"/>
  <Override PartName="/ppt/slides/_rels/slide71.xml.rels" ContentType="application/vnd.openxmlformats-package.relationships+xml"/>
  <Override PartName="/ppt/slides/_rels/slide44.xml.rels" ContentType="application/vnd.openxmlformats-package.relationships+xml"/>
  <Override PartName="/ppt/slides/_rels/slide23.xml.rels" ContentType="application/vnd.openxmlformats-package.relationships+xml"/>
  <Override PartName="/ppt/slides/_rels/slide72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69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52.xml.rels" ContentType="application/vnd.openxmlformats-package.relationships+xml"/>
  <Override PartName="/ppt/slides/_rels/slide53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12.xml.rels" ContentType="application/vnd.openxmlformats-package.relationships+xml"/>
  <Override PartName="/ppt/slides/_rels/slide61.xml.rels" ContentType="application/vnd.openxmlformats-package.relationships+xml"/>
  <Override PartName="/ppt/slides/_rels/slide13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16.xml.rels" ContentType="application/vnd.openxmlformats-package.relationships+xml"/>
  <Override PartName="/ppt/slides/_rels/slide65.xml.rels" ContentType="application/vnd.openxmlformats-package.relationships+xml"/>
  <Override PartName="/ppt/slides/_rels/slide17.xml.rels" ContentType="application/vnd.openxmlformats-package.relationships+xml"/>
  <Override PartName="/ppt/slides/_rels/slide66.xml.rels" ContentType="application/vnd.openxmlformats-package.relationships+xml"/>
  <Override PartName="/ppt/slides/_rels/slide18.xml.rels" ContentType="application/vnd.openxmlformats-package.relationships+xml"/>
  <Override PartName="/ppt/slides/_rels/slide67.xml.rels" ContentType="application/vnd.openxmlformats-package.relationships+xml"/>
  <Override PartName="/ppt/slides/_rels/slide19.xml.rels" ContentType="application/vnd.openxmlformats-package.relationships+xml"/>
  <Override PartName="/ppt/slides/_rels/slide68.xml.rels" ContentType="application/vnd.openxmlformats-package.relationships+xml"/>
  <Override PartName="/ppt/slides/slide46.xml" ContentType="application/vnd.openxmlformats-officedocument.presentationml.slide+xml"/>
  <Override PartName="/ppt/slides/slide20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7.xml" ContentType="application/vnd.openxmlformats-officedocument.presentationml.slide+xml"/>
  <Override PartName="/ppt/slides/slide7.xml" ContentType="application/vnd.openxmlformats-officedocument.presentationml.slide+xml"/>
  <Override PartName="/ppt/slides/slide13.xml" ContentType="application/vnd.openxmlformats-officedocument.presentationml.slide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65.xml" ContentType="application/vnd.openxmlformats-officedocument.presentationml.slide+xml"/>
  <Override PartName="/ppt/slides/slide41.xml" ContentType="application/vnd.openxmlformats-officedocument.presentationml.slide+xml"/>
  <Override PartName="/ppt/slides/slide66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43.xml" ContentType="application/vnd.openxmlformats-officedocument.presentationml.slide+xml"/>
  <Override PartName="/ppt/slides/slide68.xml" ContentType="application/vnd.openxmlformats-officedocument.presentationml.slide+xml"/>
  <Override PartName="/ppt/slides/slide44.xml" ContentType="application/vnd.openxmlformats-officedocument.presentationml.slide+xml"/>
  <Override PartName="/ppt/slides/slide69.xml" ContentType="application/vnd.openxmlformats-officedocument.presentationml.slide+xml"/>
  <Override PartName="/ppt/slides/slide50.xml" ContentType="application/vnd.openxmlformats-officedocument.presentationml.slide+xml"/>
  <Override PartName="/ppt/slides/slide75.xml" ContentType="application/vnd.openxmlformats-officedocument.presentationml.slide+xml"/>
  <Override PartName="/ppt/slides/slide51.xml" ContentType="application/vnd.openxmlformats-officedocument.presentationml.slide+xml"/>
  <Override PartName="/ppt/slides/slide76.xml" ContentType="application/vnd.openxmlformats-officedocument.presentationml.slide+xml"/>
  <Override PartName="/ppt/slides/slide52.xml" ContentType="application/vnd.openxmlformats-officedocument.presentationml.slide+xml"/>
  <Override PartName="/ppt/slides/slide77.xml" ContentType="application/vnd.openxmlformats-officedocument.presentationml.slide+xml"/>
  <Override PartName="/ppt/slides/slide53.xml" ContentType="application/vnd.openxmlformats-officedocument.presentationml.slide+xml"/>
  <Override PartName="/ppt/slides/slide78.xml" ContentType="application/vnd.openxmlformats-officedocument.presentationml.slide+xml"/>
  <Override PartName="/ppt/slides/slide54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NZ" sz="2000" spc="-1" strike="noStrike">
                <a:latin typeface="Arial"/>
              </a:rPr>
              <a:t>Click to edit the notes format</a:t>
            </a:r>
            <a:endParaRPr b="0" lang="en-NZ" sz="20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NZ" sz="1400" spc="-1" strike="noStrike">
                <a:latin typeface="Times New Roman"/>
              </a:rPr>
              <a:t> </a:t>
            </a:r>
            <a:endParaRPr b="0" lang="en-NZ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NZ" sz="1400" spc="-1" strike="noStrike">
                <a:latin typeface="Times New Roman"/>
              </a:rPr>
              <a:t> </a:t>
            </a:r>
            <a:endParaRPr b="0" lang="en-NZ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NZ" sz="1400" spc="-1" strike="noStrike">
                <a:latin typeface="Times New Roman"/>
              </a:rPr>
              <a:t> </a:t>
            </a:r>
            <a:endParaRPr b="0" lang="en-NZ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C9CFC04-E63A-402F-A987-738FDB803A52}" type="slidenum">
              <a:rPr b="0" lang="en-NZ" sz="1400" spc="-1" strike="noStrike">
                <a:latin typeface="Times New Roman"/>
              </a:rPr>
              <a:t>1</a:t>
            </a:fld>
            <a:endParaRPr b="0" lang="en-NZ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_rels/notesSlide71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
</Relationships>
</file>

<file path=ppt/notesSlides/_rels/notesSlide72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
</Relationships>
</file>

<file path=ppt/notesSlides/_rels/notesSlide73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
</Relationships>
</file>

<file path=ppt/notesSlides/_rels/notesSlide74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
</Relationships>
</file>

<file path=ppt/notesSlides/_rels/notesSlide78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
</Relationships>
</file>

<file path=ppt/notesSlides/_rels/notesSlide79.xml.rels><?xml version="1.0" encoding="UTF-8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
</Relationships>
</file>

<file path=ppt/notesSlides/_rels/notesSlide80.xml.rels><?xml version="1.0" encoding="UTF-8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
</Relationships>
</file>

<file path=ppt/notesSlides/_rels/notesSlide81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
</Relationships>
</file>

<file path=ppt/notesSlides/_rels/notesSlide82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
</Relationships>
</file>

<file path=ppt/notesSlides/_rels/notesSlide83.xml.rels><?xml version="1.0" encoding="UTF-8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
</Relationships>
</file>

<file path=ppt/notesSlides/_rels/notesSlide84.xml.rels><?xml version="1.0" encoding="UTF-8"?>
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
</Relationships>
</file>

<file path=ppt/notesSlides/_rels/notesSlide85.xml.rels><?xml version="1.0" encoding="UTF-8"?>
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
</Relationships>
</file>

<file path=ppt/notesSlides/_rels/notesSlide86.xml.rels><?xml version="1.0" encoding="UTF-8"?>
<Relationships xmlns="http://schemas.openxmlformats.org/package/2006/relationships"><Relationship Id="rId1" Type="http://schemas.openxmlformats.org/officeDocument/2006/relationships/slide" Target="../slides/slide86.xml"/><Relationship Id="rId2" Type="http://schemas.openxmlformats.org/officeDocument/2006/relationships/notesMaster" Target="../notesMasters/notesMaster1.xml"/>
</Relationship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3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20C3125-71A2-42C3-BC72-64BC7C135CE5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3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C9976CB-252D-406C-A9D6-2F3346B538E7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3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6FD6A8E-D9BB-48AF-8944-AFAEE76D221A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9EACF02-A639-4D6B-8EA5-14DC56CF0EE7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4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368966D-6D7D-4801-ABA7-F06685912A57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4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1A3CB47-8ED7-46E4-90DE-0A0CEC85E916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4104851-5725-466A-815A-C468E07C58A3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4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424ADD1-5109-430B-9CC7-F892F3EB2372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5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E2F96A2-284E-4D2E-99A0-AE9C24019189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5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ACF4F9D-F1CE-4F02-8FC3-7CFEF7DF90E9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5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12024C8-E05A-47FC-8821-E482E3D79CFD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5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037CC9F-8C02-4A15-A125-CD436E0430ED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5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CF0B85F-2114-407F-8587-F2FBB81C0F65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6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35A9B06-95E2-4AFC-B447-6791DCD34A26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6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C4487DC-82FB-448E-8A81-02D0C86914CF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6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55E0FAD-558F-45A3-846F-0F62AE86C36C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6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DE02B47-06D9-4B0C-B432-DCD76794ABBE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6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AB89E10-1DBD-4308-BB68-677BFD6C55E8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7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5C77E14-D436-4BE5-86A7-E9B743EA8E3B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7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CC62861-0F74-407E-823B-C96483FE4154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7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4C19556-EDF3-43EC-9B0B-7FA404081A79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7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498F730-6D6C-4595-9FF8-3F8CB993BD64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7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0604677-FCC0-45F2-BF45-BF89592844E5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8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08C1543-7BC9-42B5-92B9-7CA55DDB3137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8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B1C1DAC-C385-4CF8-99C9-63E74B3DE9AE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8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387EE9B-CD8D-46F9-917E-DAE5526F807A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8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ECEDF68-7B52-48EC-8DCF-F62B7BB53AF5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8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51A3F85-DE9A-41EC-8A02-E88290282444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9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86EB8BE-E19D-4B72-9DC7-39619E5B6620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9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99CA8A9-C450-4FAB-85A9-705F73568457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9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85E8E68-5371-400B-ADC4-9F75656C9F2E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9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E8D2981-731B-461A-AFC5-EF59393B0FEF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39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D3CB8CC-EEDD-4573-9C4E-778E43D3EFD8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40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519435A-A87B-4831-AF94-7C8C146E7A95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40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3CA9773-5D29-4714-AB39-6AABCD350D68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40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AF24C2B-8F2E-494D-8325-B6F1A47167E3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40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86E59CD-F85C-427C-8929-45A1FD419196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40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79AB40B-548C-445F-92B5-5F306672D696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41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2306FF8-5F0D-4CD6-9883-C4ACE64C9164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41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74DA508-2B0A-428A-B5F8-3451C57FB738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41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5CD3720-1EE1-432C-AE54-53E0C5526757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41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BA296C5-DD5E-4647-A9C9-69825BA48889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7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41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AD65D80-4403-40AC-AA6B-3151A2F04E2C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7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42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2261D74-EE5D-45CA-B9EB-6E7D7FACE530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7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42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B6A4BFA-D568-44EF-B857-788E55B02E17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7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42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13493BD-03F2-4B5A-8BD1-FA0E71833392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7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42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21AE2F4-1AA8-4CEC-9580-26FF7E42C682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7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42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BD5B1DF-1A84-4D37-82A8-3C9D1CAAB56E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8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43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E1AFA41-5AAA-482A-85A2-375A593F869D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8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43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20BF43E-62A8-4336-9E2D-DBD573CD8441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8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43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3122731-06EE-4C06-8B11-336C99400432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8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43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1BF63A1-5C97-4610-B9D1-00BCE80C4E1C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8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43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01BCBA3-8BE7-4985-A6CC-823C55743C48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8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7ADBD50-2FD8-44C2-81AC-145A1E689AC9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notesSlides/notesSlide8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NZ" sz="2000" spc="-1" strike="noStrike">
              <a:latin typeface="Arial"/>
            </a:endParaRPr>
          </a:p>
        </p:txBody>
      </p:sp>
      <p:sp>
        <p:nvSpPr>
          <p:cNvPr id="44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8233693-7783-450D-BCBC-F636B4F4C91F}" type="slidenum">
              <a:rPr b="0" lang="en-NZ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NZ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540EFD93-41AE-4FA1-BD25-408875E0A955}" type="datetime">
              <a:rPr b="0" lang="en-NZ" sz="1200" spc="-1" strike="noStrike">
                <a:solidFill>
                  <a:srgbClr val="8b8b8b"/>
                </a:solidFill>
                <a:latin typeface="Calibri"/>
              </a:rPr>
              <a:t>13/03/18</a:t>
            </a:fld>
            <a:endParaRPr b="0" lang="en-NZ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NZ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86F9ADC-CCE9-4111-8601-7F07F507636F}" type="slidenum">
              <a:rPr b="0" lang="en-NZ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NZ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github.com/HamPUG/meetings/tree/master/2018/2018-03-12" TargetMode="External"/><Relationship Id="rId2" Type="http://schemas.openxmlformats.org/officeDocument/2006/relationships/hyperlink" Target="https://github.com/HamPUG/meetings/tree/master/2018/2018-03-12" TargetMode="External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://www.python.org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notepad-plus-plus.org/" TargetMode="External"/><Relationship Id="rId2" Type="http://schemas.openxmlformats.org/officeDocument/2006/relationships/hyperlink" Target="https://notepad-plus-plus.org/download/" TargetMode="Externa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hyperlink" Target="http://jupyter.org/" TargetMode="External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1.wmf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hyperlink" Target="https://pyinstaller.readthedocs.io/en/stable/" TargetMode="External"/><Relationship Id="rId2" Type="http://schemas.openxmlformats.org/officeDocument/2006/relationships/hyperlink" Target="https://pyinstaller.readthedocs.io/en/stable/" TargetMode="External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6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2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2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2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hyperlink" Target="https://github.com/HamPUG/meetings/tree/master/2017/2017-03-13/ldo" TargetMode="External"/><Relationship Id="rId2" Type="http://schemas.openxmlformats.org/officeDocument/2006/relationships/hyperlink" Target="https://github.com/HamPUG/meetings/tree/master/2017/2017-03-13/ldo" TargetMode="External"/><Relationship Id="rId3" Type="http://schemas.openxmlformats.org/officeDocument/2006/relationships/hyperlink" Target="https://github.com/HamPUG/meetings/tree/master/2017/2017-03-13/ldo" TargetMode="External"/><Relationship Id="rId4" Type="http://schemas.openxmlformats.org/officeDocument/2006/relationships/hyperlink" Target="https://github.com/HamPUG/meetings/tree/master/2017/2017-04-10/ldo" TargetMode="External"/><Relationship Id="rId5" Type="http://schemas.openxmlformats.org/officeDocument/2006/relationships/hyperlink" Target="https://github.com/HamPUG/meetings/tree/master/2017/2017-04-10/ldo" TargetMode="External"/><Relationship Id="rId6" Type="http://schemas.openxmlformats.org/officeDocument/2006/relationships/hyperlink" Target="https://github.com/HamPUG/meetings/tree/master/2018/2018-03-12" TargetMode="External"/><Relationship Id="rId7" Type="http://schemas.openxmlformats.org/officeDocument/2006/relationships/hyperlink" Target="https://github.com/HamPUG/meetings/tree/master/2018/2018-03-12" TargetMode="External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7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2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4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Setting up Python on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Windows x64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2483640" y="1124640"/>
            <a:ext cx="4032000" cy="33616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Includes installing:</a:t>
            </a:r>
            <a:endParaRPr b="0" lang="en-NZ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641"/>
              </a:spcBef>
              <a:buClr>
                <a:srgbClr val="8b8b8b"/>
              </a:buClr>
              <a:buFont typeface="Arial"/>
              <a:buChar char="•"/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Python 3.6</a:t>
            </a:r>
            <a:endParaRPr b="0" lang="en-NZ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641"/>
              </a:spcBef>
              <a:buClr>
                <a:srgbClr val="8b8b8b"/>
              </a:buClr>
              <a:buFont typeface="Arial"/>
              <a:buChar char="•"/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Notepad Plus Plus</a:t>
            </a:r>
            <a:endParaRPr b="0" lang="en-NZ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641"/>
              </a:spcBef>
              <a:buClr>
                <a:srgbClr val="8b8b8b"/>
              </a:buClr>
              <a:buFont typeface="Arial"/>
              <a:buChar char="•"/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Jupyter Notebook</a:t>
            </a:r>
            <a:endParaRPr b="0" lang="en-NZ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641"/>
              </a:spcBef>
              <a:buClr>
                <a:srgbClr val="8b8b8b"/>
              </a:buClr>
              <a:buFont typeface="Arial"/>
              <a:buChar char="•"/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PyInstaller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NZ" sz="3200" spc="-1" strike="noStrike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478080" y="4509000"/>
            <a:ext cx="8280720" cy="20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Hamilton Python Users Group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Ian Stewart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12-March-2018.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Slide Show is intended as a reference document.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 u="sng">
                <a:solidFill>
                  <a:srgbClr val="8b8bff"/>
                </a:solidFill>
                <a:uFillTx/>
                <a:latin typeface="Calibri"/>
                <a:hlinkClick r:id="rId1"/>
              </a:rPr>
              <a:t>https://</a:t>
            </a:r>
            <a:r>
              <a:rPr b="0" lang="en-NZ" sz="3200" spc="-1" strike="noStrike" u="sng">
                <a:solidFill>
                  <a:srgbClr val="8b8bff"/>
                </a:solidFill>
                <a:uFillTx/>
                <a:latin typeface="Calibri"/>
                <a:hlinkClick r:id="rId2"/>
              </a:rPr>
              <a:t>github.com/HamPUG/meetings/tree/master/2018/2018-03-12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NZ" sz="3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Installing Python3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251640" y="764640"/>
            <a:ext cx="8568720" cy="647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Initializing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82" name="Picture 2" descr=""/>
          <p:cNvPicPr/>
          <p:nvPr/>
        </p:nvPicPr>
        <p:blipFill>
          <a:blip r:embed="rId1"/>
          <a:stretch/>
        </p:blipFill>
        <p:spPr>
          <a:xfrm>
            <a:off x="1328760" y="1409760"/>
            <a:ext cx="6486120" cy="403812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Installing Python3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0" y="764640"/>
            <a:ext cx="9129960" cy="647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Install in progress…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85" name="Picture 2" descr=""/>
          <p:cNvPicPr/>
          <p:nvPr/>
        </p:nvPicPr>
        <p:blipFill>
          <a:blip r:embed="rId1"/>
          <a:stretch/>
        </p:blipFill>
        <p:spPr>
          <a:xfrm>
            <a:off x="1343160" y="1424160"/>
            <a:ext cx="6457680" cy="400968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Installing Python3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0" y="764640"/>
            <a:ext cx="9129960" cy="647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Click: Close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88" name="Picture 2" descr=""/>
          <p:cNvPicPr/>
          <p:nvPr/>
        </p:nvPicPr>
        <p:blipFill>
          <a:blip r:embed="rId1"/>
          <a:stretch/>
        </p:blipFill>
        <p:spPr>
          <a:xfrm>
            <a:off x="1333440" y="1414440"/>
            <a:ext cx="6476760" cy="402876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Review of Python3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251640" y="764640"/>
            <a:ext cx="8640720" cy="647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Click: Start. Python3.6 folder now exists.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91" name="Picture 4" descr=""/>
          <p:cNvPicPr/>
          <p:nvPr/>
        </p:nvPicPr>
        <p:blipFill>
          <a:blip r:embed="rId1"/>
          <a:stretch/>
        </p:blipFill>
        <p:spPr>
          <a:xfrm>
            <a:off x="467640" y="1412640"/>
            <a:ext cx="3933360" cy="4924080"/>
          </a:xfrm>
          <a:prstGeom prst="rect">
            <a:avLst/>
          </a:prstGeom>
          <a:ln>
            <a:noFill/>
          </a:ln>
        </p:spPr>
      </p:pic>
      <p:sp>
        <p:nvSpPr>
          <p:cNvPr id="92" name="CustomShape 3"/>
          <p:cNvSpPr/>
          <p:nvPr/>
        </p:nvSpPr>
        <p:spPr>
          <a:xfrm>
            <a:off x="4401360" y="1412640"/>
            <a:ext cx="4742280" cy="518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1f497d"/>
                </a:solidFill>
                <a:latin typeface="Calibri"/>
              </a:rPr>
              <a:t>Python3.6 folder contains:</a:t>
            </a:r>
            <a:endParaRPr b="0" lang="en-NZ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641"/>
              </a:spcBef>
              <a:buClr>
                <a:srgbClr val="1f497d"/>
              </a:buClr>
              <a:buFont typeface="Arial"/>
              <a:buChar char="•"/>
            </a:pPr>
            <a:r>
              <a:rPr b="0" lang="en-NZ" sz="3200" spc="-1" strike="noStrike">
                <a:solidFill>
                  <a:srgbClr val="1f497d"/>
                </a:solidFill>
                <a:latin typeface="Calibri"/>
              </a:rPr>
              <a:t>IDLE (IDE)</a:t>
            </a:r>
            <a:endParaRPr b="0" lang="en-NZ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641"/>
              </a:spcBef>
              <a:buClr>
                <a:srgbClr val="1f497d"/>
              </a:buClr>
              <a:buFont typeface="Arial"/>
              <a:buChar char="•"/>
            </a:pPr>
            <a:r>
              <a:rPr b="0" lang="en-NZ" sz="3200" spc="-1" strike="noStrike">
                <a:solidFill>
                  <a:srgbClr val="1f497d"/>
                </a:solidFill>
                <a:latin typeface="Calibri"/>
              </a:rPr>
              <a:t>Python 3.6 (Console)</a:t>
            </a:r>
            <a:endParaRPr b="0" lang="en-NZ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641"/>
              </a:spcBef>
              <a:buClr>
                <a:srgbClr val="1f497d"/>
              </a:buClr>
              <a:buFont typeface="Arial"/>
              <a:buChar char="•"/>
            </a:pPr>
            <a:r>
              <a:rPr b="0" lang="en-NZ" sz="3200" spc="-1" strike="noStrike">
                <a:solidFill>
                  <a:srgbClr val="1f497d"/>
                </a:solidFill>
                <a:latin typeface="Calibri"/>
              </a:rPr>
              <a:t>Python3.6 Manuals</a:t>
            </a:r>
            <a:endParaRPr b="0" lang="en-NZ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641"/>
              </a:spcBef>
              <a:buClr>
                <a:srgbClr val="1f497d"/>
              </a:buClr>
              <a:buFont typeface="Arial"/>
              <a:buChar char="•"/>
            </a:pPr>
            <a:r>
              <a:rPr b="0" lang="en-NZ" sz="3200" spc="-1" strike="noStrike">
                <a:solidFill>
                  <a:srgbClr val="1f497d"/>
                </a:solidFill>
                <a:latin typeface="Calibri"/>
              </a:rPr>
              <a:t>Python3.6 Module Docs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NZ" sz="3200" spc="-1" strike="noStrike"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Review of Python3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251640" y="764640"/>
            <a:ext cx="8640720" cy="1367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Click: Python3.6 for Console Window.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Allows interactive entry of code…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95" name="Picture 2" descr=""/>
          <p:cNvPicPr/>
          <p:nvPr/>
        </p:nvPicPr>
        <p:blipFill>
          <a:blip r:embed="rId1"/>
          <a:stretch/>
        </p:blipFill>
        <p:spPr>
          <a:xfrm>
            <a:off x="25920" y="1989000"/>
            <a:ext cx="9122400" cy="460800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Review of Python3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251640" y="764640"/>
            <a:ext cx="8640720" cy="1367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Click: Python3.6 IDLE.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Launch IDLE Shell window. Allows interactive entry of code…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98" name="Picture 2" descr=""/>
          <p:cNvPicPr/>
          <p:nvPr/>
        </p:nvPicPr>
        <p:blipFill>
          <a:blip r:embed="rId1"/>
          <a:stretch/>
        </p:blipFill>
        <p:spPr>
          <a:xfrm>
            <a:off x="374760" y="2061000"/>
            <a:ext cx="8517240" cy="483840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Review of Python3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251640" y="692640"/>
            <a:ext cx="8640720" cy="609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Click: File - - &gt; New File...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101" name="Picture 2" descr=""/>
          <p:cNvPicPr/>
          <p:nvPr/>
        </p:nvPicPr>
        <p:blipFill>
          <a:blip r:embed="rId1"/>
          <a:stretch/>
        </p:blipFill>
        <p:spPr>
          <a:xfrm>
            <a:off x="466200" y="1171080"/>
            <a:ext cx="6857640" cy="4952520"/>
          </a:xfrm>
          <a:prstGeom prst="rect">
            <a:avLst/>
          </a:prstGeom>
          <a:ln>
            <a:noFill/>
          </a:ln>
        </p:spPr>
      </p:pic>
      <p:sp>
        <p:nvSpPr>
          <p:cNvPr id="102" name="CustomShape 3"/>
          <p:cNvSpPr/>
          <p:nvPr/>
        </p:nvSpPr>
        <p:spPr>
          <a:xfrm>
            <a:off x="403920" y="6066000"/>
            <a:ext cx="8640720" cy="7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Creates a new window for writing python code.</a:t>
            </a:r>
            <a:endParaRPr b="0" lang="en-NZ" sz="3200" spc="-1" strike="noStrike"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Review of Python3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157320" y="633600"/>
            <a:ext cx="8640720" cy="791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On new window click:  File --&gt; Save As...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105" name="Picture 2" descr=""/>
          <p:cNvPicPr/>
          <p:nvPr/>
        </p:nvPicPr>
        <p:blipFill>
          <a:blip r:embed="rId1"/>
          <a:stretch/>
        </p:blipFill>
        <p:spPr>
          <a:xfrm>
            <a:off x="971640" y="1268640"/>
            <a:ext cx="6971760" cy="496368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309600" y="6206040"/>
            <a:ext cx="8640720" cy="7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Save new window. E.g. python_idle_1.py</a:t>
            </a:r>
            <a:endParaRPr b="0" lang="en-NZ" sz="3200" spc="-1" strike="noStrike"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Review of Python3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157320" y="633600"/>
            <a:ext cx="8640720" cy="791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Write python code in the new window.</a:t>
            </a:r>
            <a:endParaRPr b="0" lang="en-NZ" sz="3200" spc="-1" strike="noStrike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35160" y="5859000"/>
            <a:ext cx="8640720" cy="7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Click: File --&gt; Save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110" name="Picture 2" descr=""/>
          <p:cNvPicPr/>
          <p:nvPr/>
        </p:nvPicPr>
        <p:blipFill>
          <a:blip r:embed="rId1"/>
          <a:stretch/>
        </p:blipFill>
        <p:spPr>
          <a:xfrm>
            <a:off x="309600" y="1196640"/>
            <a:ext cx="8438400" cy="456444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Review of Python3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157320" y="764640"/>
            <a:ext cx="8640720" cy="791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Click: Run --&gt; Run Module. Output is in Shell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113" name="Picture 2" descr=""/>
          <p:cNvPicPr/>
          <p:nvPr/>
        </p:nvPicPr>
        <p:blipFill>
          <a:blip r:embed="rId1"/>
          <a:stretch/>
        </p:blipFill>
        <p:spPr>
          <a:xfrm>
            <a:off x="899640" y="1305000"/>
            <a:ext cx="7095600" cy="555264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251640" y="188640"/>
            <a:ext cx="8640720" cy="1728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Objective: </a:t>
            </a:r>
            <a:br/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Python development environment for Windows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1763640" y="1989000"/>
            <a:ext cx="5760360" cy="719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Desktop with Python installed.</a:t>
            </a:r>
            <a:endParaRPr b="0" lang="en-NZ" sz="3200" spc="-1" strike="noStrike">
              <a:latin typeface="Arial"/>
            </a:endParaRPr>
          </a:p>
        </p:txBody>
      </p:sp>
      <p:sp>
        <p:nvSpPr>
          <p:cNvPr id="51" name="CustomShape 3"/>
          <p:cNvSpPr/>
          <p:nvPr/>
        </p:nvSpPr>
        <p:spPr>
          <a:xfrm>
            <a:off x="395640" y="1917000"/>
            <a:ext cx="8496720" cy="4464000"/>
          </a:xfrm>
          <a:prstGeom prst="rect">
            <a:avLst/>
          </a:prstGeom>
          <a:noFill/>
          <a:ln w="507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4"/>
          <p:cNvSpPr/>
          <p:nvPr/>
        </p:nvSpPr>
        <p:spPr>
          <a:xfrm>
            <a:off x="755640" y="2565000"/>
            <a:ext cx="3744000" cy="1800000"/>
          </a:xfrm>
          <a:prstGeom prst="rect">
            <a:avLst/>
          </a:prstGeom>
          <a:noFill/>
          <a:ln w="507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NZ" sz="2400" spc="-1" strike="noStrike">
                <a:solidFill>
                  <a:srgbClr val="1f497d"/>
                </a:solidFill>
                <a:latin typeface="Calibri"/>
              </a:rPr>
              <a:t>Jupyter Notebook</a:t>
            </a:r>
            <a:endParaRPr b="0" lang="en-NZ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NZ" sz="2400" spc="-1" strike="noStrike">
                <a:solidFill>
                  <a:srgbClr val="1f497d"/>
                </a:solidFill>
                <a:latin typeface="Calibri"/>
              </a:rPr>
              <a:t>Develop / Test Code snippets</a:t>
            </a:r>
            <a:r>
              <a:rPr b="0" lang="en-NZ" sz="2400" spc="-1" strike="noStrike">
                <a:solidFill>
                  <a:srgbClr val="1f497d"/>
                </a:solidFill>
                <a:latin typeface="Calibri"/>
              </a:rPr>
              <a:t>.</a:t>
            </a:r>
            <a:endParaRPr b="0" lang="en-NZ" sz="2400" spc="-1" strike="noStrike">
              <a:latin typeface="Arial"/>
            </a:endParaRPr>
          </a:p>
        </p:txBody>
      </p:sp>
      <p:sp>
        <p:nvSpPr>
          <p:cNvPr id="53" name="CustomShape 5"/>
          <p:cNvSpPr/>
          <p:nvPr/>
        </p:nvSpPr>
        <p:spPr>
          <a:xfrm>
            <a:off x="4932000" y="2709000"/>
            <a:ext cx="3726360" cy="1806480"/>
          </a:xfrm>
          <a:prstGeom prst="rect">
            <a:avLst/>
          </a:prstGeom>
          <a:noFill/>
          <a:ln w="507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NZ" sz="2400" spc="-1" strike="noStrike">
                <a:solidFill>
                  <a:srgbClr val="1f497d"/>
                </a:solidFill>
                <a:latin typeface="Calibri"/>
              </a:rPr>
              <a:t>Notebook++</a:t>
            </a:r>
            <a:endParaRPr b="0" lang="en-NZ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NZ" sz="2400" spc="-1" strike="noStrike">
                <a:solidFill>
                  <a:srgbClr val="1f497d"/>
                </a:solidFill>
                <a:latin typeface="Calibri"/>
              </a:rPr>
              <a:t>Main Program source code</a:t>
            </a:r>
            <a:endParaRPr b="0" lang="en-NZ" sz="2400" spc="-1" strike="noStrike">
              <a:latin typeface="Arial"/>
            </a:endParaRPr>
          </a:p>
        </p:txBody>
      </p:sp>
      <p:sp>
        <p:nvSpPr>
          <p:cNvPr id="54" name="CustomShape 6"/>
          <p:cNvSpPr/>
          <p:nvPr/>
        </p:nvSpPr>
        <p:spPr>
          <a:xfrm>
            <a:off x="1043640" y="4566960"/>
            <a:ext cx="3672000" cy="1665360"/>
          </a:xfrm>
          <a:prstGeom prst="rect">
            <a:avLst/>
          </a:prstGeom>
          <a:noFill/>
          <a:ln w="507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NZ" sz="2400" spc="-1" strike="noStrike">
                <a:solidFill>
                  <a:srgbClr val="1f497d"/>
                </a:solidFill>
                <a:latin typeface="Calibri"/>
              </a:rPr>
              <a:t>File Manager or CMD console</a:t>
            </a:r>
            <a:endParaRPr b="0" lang="en-NZ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NZ" sz="2400" spc="-1" strike="noStrike">
                <a:solidFill>
                  <a:srgbClr val="1f497d"/>
                </a:solidFill>
                <a:latin typeface="Calibri"/>
              </a:rPr>
              <a:t>to Run Program</a:t>
            </a:r>
            <a:endParaRPr b="0" lang="en-NZ" sz="2400" spc="-1" strike="noStrike">
              <a:latin typeface="Arial"/>
            </a:endParaRPr>
          </a:p>
        </p:txBody>
      </p:sp>
      <p:sp>
        <p:nvSpPr>
          <p:cNvPr id="55" name="CustomShape 7"/>
          <p:cNvSpPr/>
          <p:nvPr/>
        </p:nvSpPr>
        <p:spPr>
          <a:xfrm>
            <a:off x="5004000" y="4797000"/>
            <a:ext cx="3456000" cy="1079640"/>
          </a:xfrm>
          <a:prstGeom prst="rect">
            <a:avLst/>
          </a:prstGeom>
          <a:noFill/>
          <a:ln w="507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NZ" sz="2400" spc="-1" strike="noStrike">
                <a:solidFill>
                  <a:srgbClr val="1f497d"/>
                </a:solidFill>
                <a:latin typeface="Calibri"/>
              </a:rPr>
              <a:t>PyInstaller - Distribution</a:t>
            </a:r>
            <a:endParaRPr b="0" lang="en-NZ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Review of Python3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183960" y="822240"/>
            <a:ext cx="8640720" cy="995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Edit program and add: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input("Hit return key to end program")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116" name="Picture 2" descr=""/>
          <p:cNvPicPr/>
          <p:nvPr/>
        </p:nvPicPr>
        <p:blipFill>
          <a:blip r:embed="rId1"/>
          <a:stretch/>
        </p:blipFill>
        <p:spPr>
          <a:xfrm>
            <a:off x="188280" y="1817280"/>
            <a:ext cx="8856000" cy="504036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Review of Python3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183960" y="822240"/>
            <a:ext cx="8640720" cy="923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Use File manager and double-click on file…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Python console window opens. Waits for Return key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119" name="Picture 2" descr=""/>
          <p:cNvPicPr/>
          <p:nvPr/>
        </p:nvPicPr>
        <p:blipFill>
          <a:blip r:embed="rId1"/>
          <a:stretch/>
        </p:blipFill>
        <p:spPr>
          <a:xfrm>
            <a:off x="971640" y="1745640"/>
            <a:ext cx="7274520" cy="5112000"/>
          </a:xfrm>
          <a:prstGeom prst="rect">
            <a:avLst/>
          </a:prstGeom>
          <a:ln>
            <a:noFill/>
          </a:ln>
        </p:spPr>
      </p:pic>
      <p:sp>
        <p:nvSpPr>
          <p:cNvPr id="120" name="CustomShape 3"/>
          <p:cNvSpPr/>
          <p:nvPr/>
        </p:nvSpPr>
        <p:spPr>
          <a:xfrm>
            <a:off x="6948360" y="5778720"/>
            <a:ext cx="2088000" cy="755640"/>
          </a:xfrm>
          <a:prstGeom prst="wedgeRoundRectCallout">
            <a:avLst>
              <a:gd name="adj1" fmla="val -79217"/>
              <a:gd name="adj2" fmla="val -32907"/>
              <a:gd name="adj3" fmla="val 16667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NZ" sz="2000" spc="-1" strike="noStrike">
                <a:solidFill>
                  <a:srgbClr val="000000"/>
                </a:solidFill>
                <a:latin typeface="Calibri"/>
              </a:rPr>
              <a:t>Double-click</a:t>
            </a:r>
            <a:endParaRPr b="0" lang="en-NZ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NZ" sz="2000" spc="-1" strike="noStrike">
                <a:solidFill>
                  <a:srgbClr val="000000"/>
                </a:solidFill>
                <a:latin typeface="Calibri"/>
              </a:rPr>
              <a:t>to launch</a:t>
            </a:r>
            <a:endParaRPr b="0" lang="en-NZ" sz="2000" spc="-1" strike="noStrike"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Review of Python3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183960" y="822240"/>
            <a:ext cx="8640720" cy="923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Click: Start --&gt; Python3.6 Manuals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123" name="Picture 2" descr=""/>
          <p:cNvPicPr/>
          <p:nvPr/>
        </p:nvPicPr>
        <p:blipFill>
          <a:blip r:embed="rId1"/>
          <a:stretch/>
        </p:blipFill>
        <p:spPr>
          <a:xfrm>
            <a:off x="666720" y="1609560"/>
            <a:ext cx="7810200" cy="524808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Review of Python3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183960" y="678240"/>
            <a:ext cx="8640720" cy="5904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Click: Start --&gt; Python3.6 Module Docs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126" name="Picture 2" descr=""/>
          <p:cNvPicPr/>
          <p:nvPr/>
        </p:nvPicPr>
        <p:blipFill>
          <a:blip r:embed="rId1"/>
          <a:stretch/>
        </p:blipFill>
        <p:spPr>
          <a:xfrm>
            <a:off x="539640" y="1251000"/>
            <a:ext cx="8028000" cy="560664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Installing Python3 (plus IDLE)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183960" y="678240"/>
            <a:ext cx="8640720" cy="5904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Information on built-in modules and libraries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129" name="Picture 2" descr=""/>
          <p:cNvPicPr/>
          <p:nvPr/>
        </p:nvPicPr>
        <p:blipFill>
          <a:blip r:embed="rId1"/>
          <a:stretch/>
        </p:blipFill>
        <p:spPr>
          <a:xfrm>
            <a:off x="539640" y="1248120"/>
            <a:ext cx="8064360" cy="563688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Review of Python3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183960" y="836640"/>
            <a:ext cx="8959680" cy="15984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Windows cmd window.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The path to python is known as during installation we checked: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“</a:t>
            </a: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Add Python 3.6 to PATH”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NZ" sz="3200" spc="-1" strike="noStrike">
              <a:latin typeface="Arial"/>
            </a:endParaRPr>
          </a:p>
        </p:txBody>
      </p:sp>
      <p:pic>
        <p:nvPicPr>
          <p:cNvPr id="132" name="Picture 3" descr=""/>
          <p:cNvPicPr/>
          <p:nvPr/>
        </p:nvPicPr>
        <p:blipFill>
          <a:blip r:embed="rId1"/>
          <a:stretch/>
        </p:blipFill>
        <p:spPr>
          <a:xfrm>
            <a:off x="251640" y="2364840"/>
            <a:ext cx="8798040" cy="446400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Review of Python3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183960" y="836640"/>
            <a:ext cx="8959680" cy="15984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Windows Powershell window.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The path to python is known as during installation we checked: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“</a:t>
            </a: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Add Python 3.6 to PATH”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NZ" sz="3200" spc="-1" strike="noStrike">
              <a:latin typeface="Arial"/>
            </a:endParaRPr>
          </a:p>
        </p:txBody>
      </p:sp>
      <p:pic>
        <p:nvPicPr>
          <p:cNvPr id="135" name="Picture 2" descr=""/>
          <p:cNvPicPr/>
          <p:nvPr/>
        </p:nvPicPr>
        <p:blipFill>
          <a:blip r:embed="rId1"/>
          <a:stretch/>
        </p:blipFill>
        <p:spPr>
          <a:xfrm>
            <a:off x="251640" y="2281320"/>
            <a:ext cx="8714880" cy="457632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Review of Python3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183960" y="836640"/>
            <a:ext cx="8959680" cy="575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FYI: Location of Python related files…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138" name="Picture 2" descr=""/>
          <p:cNvPicPr/>
          <p:nvPr/>
        </p:nvPicPr>
        <p:blipFill>
          <a:blip r:embed="rId1"/>
          <a:stretch/>
        </p:blipFill>
        <p:spPr>
          <a:xfrm>
            <a:off x="234360" y="1498320"/>
            <a:ext cx="8739720" cy="440208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Review of Python3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183960" y="836640"/>
            <a:ext cx="8959680" cy="1151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FYI: cd Scripts for the location of pip3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For copying files from the python package index. PyPI.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141" name="Picture 2" descr=""/>
          <p:cNvPicPr/>
          <p:nvPr/>
        </p:nvPicPr>
        <p:blipFill>
          <a:blip r:embed="rId1"/>
          <a:stretch/>
        </p:blipFill>
        <p:spPr>
          <a:xfrm>
            <a:off x="107640" y="2205000"/>
            <a:ext cx="8953560" cy="286488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Installing and Review of Python3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143280" y="861120"/>
            <a:ext cx="8640720" cy="5904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End of Python installation and setup</a:t>
            </a:r>
            <a:endParaRPr b="0" lang="en-NZ" sz="3200" spc="-1" strike="noStrike"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Installing Python3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TextShape 2"/>
          <p:cNvSpPr txBox="1"/>
          <p:nvPr/>
        </p:nvSpPr>
        <p:spPr>
          <a:xfrm>
            <a:off x="251640" y="908640"/>
            <a:ext cx="7552440" cy="1151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Go to </a:t>
            </a:r>
            <a:r>
              <a:rPr b="0" lang="en-NZ" sz="3200" spc="-1" strike="noStrike" u="sng">
                <a:solidFill>
                  <a:srgbClr val="8b8bff"/>
                </a:solidFill>
                <a:uFillTx/>
                <a:latin typeface="Calibri"/>
                <a:hlinkClick r:id="rId1"/>
              </a:rPr>
              <a:t>www.python.org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 : Downloads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58" name="Picture 2" descr=""/>
          <p:cNvPicPr/>
          <p:nvPr/>
        </p:nvPicPr>
        <p:blipFill>
          <a:blip r:embed="rId2"/>
          <a:stretch/>
        </p:blipFill>
        <p:spPr>
          <a:xfrm>
            <a:off x="0" y="2256840"/>
            <a:ext cx="9143640" cy="457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Notepad Plus Plus (Notepad++)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251640" y="1052640"/>
            <a:ext cx="8640720" cy="5904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A source code editor</a:t>
            </a:r>
            <a:endParaRPr b="0" lang="en-NZ" sz="3200" spc="-1" strike="noStrike"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Notepad Plus Plus (Notepad++)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395640" y="908640"/>
            <a:ext cx="8424720" cy="1295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Notepad++ is a free, open-source, code editor.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Home page:  </a:t>
            </a:r>
            <a:r>
              <a:rPr b="0" lang="en-NZ" sz="3200" spc="-1" strike="noStrike" u="sng">
                <a:solidFill>
                  <a:srgbClr val="8b8bff"/>
                </a:solidFill>
                <a:uFillTx/>
                <a:latin typeface="Calibri"/>
                <a:hlinkClick r:id="rId1"/>
              </a:rPr>
              <a:t>https://notepad-plus-plus.org/</a:t>
            </a: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 </a:t>
            </a:r>
            <a:endParaRPr b="0" lang="en-NZ" sz="3200" spc="-1" strike="noStrike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395640" y="2277000"/>
            <a:ext cx="8692920" cy="100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1f497d"/>
                </a:solidFill>
                <a:latin typeface="Calibri"/>
              </a:rPr>
              <a:t>Download: 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 u="sng">
                <a:solidFill>
                  <a:srgbClr val="0000ff"/>
                </a:solidFill>
                <a:uFillTx/>
                <a:latin typeface="Calibri"/>
                <a:hlinkClick r:id="rId2"/>
              </a:rPr>
              <a:t>https://notepad-plus-plus.org/download/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149" name="Picture 2" descr=""/>
          <p:cNvPicPr/>
          <p:nvPr/>
        </p:nvPicPr>
        <p:blipFill>
          <a:blip r:embed="rId3"/>
          <a:stretch/>
        </p:blipFill>
        <p:spPr>
          <a:xfrm>
            <a:off x="539640" y="3861000"/>
            <a:ext cx="7956720" cy="1215720"/>
          </a:xfrm>
          <a:prstGeom prst="rect">
            <a:avLst/>
          </a:prstGeom>
          <a:ln>
            <a:noFill/>
          </a:ln>
        </p:spPr>
      </p:pic>
      <p:pic>
        <p:nvPicPr>
          <p:cNvPr id="150" name="Picture 3" descr=""/>
          <p:cNvPicPr/>
          <p:nvPr/>
        </p:nvPicPr>
        <p:blipFill>
          <a:blip r:embed="rId4"/>
          <a:stretch/>
        </p:blipFill>
        <p:spPr>
          <a:xfrm>
            <a:off x="575280" y="5744880"/>
            <a:ext cx="7921080" cy="498240"/>
          </a:xfrm>
          <a:prstGeom prst="rect">
            <a:avLst/>
          </a:prstGeom>
          <a:ln>
            <a:noFill/>
          </a:ln>
        </p:spPr>
      </p:pic>
      <p:sp>
        <p:nvSpPr>
          <p:cNvPr id="151" name="CustomShape 4"/>
          <p:cNvSpPr/>
          <p:nvPr/>
        </p:nvSpPr>
        <p:spPr>
          <a:xfrm>
            <a:off x="395640" y="3294360"/>
            <a:ext cx="84247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Scroll Down and click on Notepad++ Installer 64-bit  </a:t>
            </a:r>
            <a:endParaRPr b="0" lang="en-NZ" sz="3200" spc="-1" strike="noStrike">
              <a:latin typeface="Arial"/>
            </a:endParaRPr>
          </a:p>
        </p:txBody>
      </p:sp>
      <p:sp>
        <p:nvSpPr>
          <p:cNvPr id="152" name="CustomShape 5"/>
          <p:cNvSpPr/>
          <p:nvPr/>
        </p:nvSpPr>
        <p:spPr>
          <a:xfrm>
            <a:off x="575280" y="5149800"/>
            <a:ext cx="84247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 on Save to download  </a:t>
            </a:r>
            <a:endParaRPr b="0" lang="en-NZ" sz="3200" spc="-1" strike="noStrike">
              <a:latin typeface="Arial"/>
            </a:endParaRPr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Notepad Plus Plus (Notepad++)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395640" y="908640"/>
            <a:ext cx="8424720" cy="863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Install Notepad++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Go to Downloads folder and double click on npp file…</a:t>
            </a:r>
            <a:endParaRPr b="0" lang="en-NZ" sz="32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343080" y="4338720"/>
            <a:ext cx="84247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 to approve install, and then select language…  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156" name="Picture 2" descr=""/>
          <p:cNvPicPr/>
          <p:nvPr/>
        </p:nvPicPr>
        <p:blipFill>
          <a:blip r:embed="rId1"/>
          <a:stretch/>
        </p:blipFill>
        <p:spPr>
          <a:xfrm>
            <a:off x="382680" y="1845000"/>
            <a:ext cx="8506080" cy="2304000"/>
          </a:xfrm>
          <a:prstGeom prst="rect">
            <a:avLst/>
          </a:prstGeom>
          <a:ln>
            <a:noFill/>
          </a:ln>
        </p:spPr>
      </p:pic>
      <p:pic>
        <p:nvPicPr>
          <p:cNvPr id="157" name="Picture 3" descr=""/>
          <p:cNvPicPr/>
          <p:nvPr/>
        </p:nvPicPr>
        <p:blipFill>
          <a:blip r:embed="rId2"/>
          <a:stretch/>
        </p:blipFill>
        <p:spPr>
          <a:xfrm>
            <a:off x="382680" y="5149800"/>
            <a:ext cx="2885760" cy="158076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Notepad Plus Plus (Notepad++)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395640" y="908640"/>
            <a:ext cx="8424720" cy="575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Installation…</a:t>
            </a:r>
            <a:endParaRPr b="0" lang="en-NZ" sz="3200" spc="-1" strike="noStrike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578880" y="5651640"/>
            <a:ext cx="80251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Click: Next &gt;…  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161" name="Picture 2" descr=""/>
          <p:cNvPicPr/>
          <p:nvPr/>
        </p:nvPicPr>
        <p:blipFill>
          <a:blip r:embed="rId1"/>
          <a:stretch/>
        </p:blipFill>
        <p:spPr>
          <a:xfrm>
            <a:off x="2148480" y="1556640"/>
            <a:ext cx="4885920" cy="3790440"/>
          </a:xfrm>
          <a:prstGeom prst="rect">
            <a:avLst/>
          </a:prstGeom>
          <a:ln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Notepad Plus Plus (Notepad++)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395640" y="908640"/>
            <a:ext cx="8424720" cy="575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Installation. Accept Licence agreement…</a:t>
            </a:r>
            <a:endParaRPr b="0" lang="en-NZ" sz="32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578880" y="5651640"/>
            <a:ext cx="80251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Click: I Agree…  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165" name="Picture 2" descr=""/>
          <p:cNvPicPr/>
          <p:nvPr/>
        </p:nvPicPr>
        <p:blipFill>
          <a:blip r:embed="rId1"/>
          <a:stretch/>
        </p:blipFill>
        <p:spPr>
          <a:xfrm>
            <a:off x="2124000" y="1542960"/>
            <a:ext cx="4895640" cy="3771720"/>
          </a:xfrm>
          <a:prstGeom prst="rect">
            <a:avLst/>
          </a:prstGeom>
          <a:ln>
            <a:noFill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Notepad Plus Plus (Notepad++)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395640" y="908640"/>
            <a:ext cx="8424720" cy="575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Installation. Choose Install Location…</a:t>
            </a:r>
            <a:endParaRPr b="0" lang="en-NZ" sz="32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578880" y="5651640"/>
            <a:ext cx="80251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Click: Next &gt;…  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169" name="Picture 2" descr=""/>
          <p:cNvPicPr/>
          <p:nvPr/>
        </p:nvPicPr>
        <p:blipFill>
          <a:blip r:embed="rId1"/>
          <a:stretch/>
        </p:blipFill>
        <p:spPr>
          <a:xfrm>
            <a:off x="2124000" y="1523880"/>
            <a:ext cx="4895640" cy="380952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Notepad Plus Plus (Notepad++)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395640" y="908640"/>
            <a:ext cx="8424720" cy="575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Installation. Choose Components…</a:t>
            </a:r>
            <a:endParaRPr b="0" lang="en-NZ" sz="32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578880" y="5651640"/>
            <a:ext cx="80251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Click: Next &gt;…  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173" name="Picture 2" descr=""/>
          <p:cNvPicPr/>
          <p:nvPr/>
        </p:nvPicPr>
        <p:blipFill>
          <a:blip r:embed="rId1"/>
          <a:stretch/>
        </p:blipFill>
        <p:spPr>
          <a:xfrm>
            <a:off x="1907640" y="1533600"/>
            <a:ext cx="4895640" cy="3790440"/>
          </a:xfrm>
          <a:prstGeom prst="rect">
            <a:avLst/>
          </a:prstGeom>
          <a:ln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Notepad Plus Plus (Notepad++)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395640" y="908640"/>
            <a:ext cx="8424720" cy="575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Installation. Choose Components…</a:t>
            </a:r>
            <a:endParaRPr b="0" lang="en-NZ" sz="3200" spc="-1" strike="noStrike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578880" y="5651640"/>
            <a:ext cx="80251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Click: Install…  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177" name="Picture 2" descr=""/>
          <p:cNvPicPr/>
          <p:nvPr/>
        </p:nvPicPr>
        <p:blipFill>
          <a:blip r:embed="rId1"/>
          <a:stretch/>
        </p:blipFill>
        <p:spPr>
          <a:xfrm>
            <a:off x="2133720" y="1528920"/>
            <a:ext cx="4876560" cy="380016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Notepad Plus Plus (Notepad++)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395640" y="908640"/>
            <a:ext cx="8424720" cy="575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Installation. Choose Components…</a:t>
            </a:r>
            <a:endParaRPr b="0" lang="en-NZ" sz="32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578880" y="5651640"/>
            <a:ext cx="80251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Click: Finish…  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181" name="Picture 2" descr=""/>
          <p:cNvPicPr/>
          <p:nvPr/>
        </p:nvPicPr>
        <p:blipFill>
          <a:blip r:embed="rId1"/>
          <a:stretch/>
        </p:blipFill>
        <p:spPr>
          <a:xfrm>
            <a:off x="2124000" y="1533600"/>
            <a:ext cx="4895640" cy="379044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Notepad Plus Plus (Notepad++)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359640" y="720000"/>
            <a:ext cx="8424720" cy="575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Launched…</a:t>
            </a:r>
            <a:endParaRPr b="0" lang="en-NZ" sz="32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559080" y="6246720"/>
            <a:ext cx="80251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On Menu bar click on Settings --&gt; Preferences…  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185" name="Picture 2" descr=""/>
          <p:cNvPicPr/>
          <p:nvPr/>
        </p:nvPicPr>
        <p:blipFill>
          <a:blip r:embed="rId1"/>
          <a:stretch/>
        </p:blipFill>
        <p:spPr>
          <a:xfrm>
            <a:off x="1162080" y="1274760"/>
            <a:ext cx="6819480" cy="497160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Installing Python3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257400" y="793800"/>
            <a:ext cx="8886240" cy="647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Click: Python for </a:t>
            </a:r>
            <a:r>
              <a:rPr b="1" lang="en-NZ" sz="3200" spc="-1" strike="noStrike" u="sng">
                <a:solidFill>
                  <a:srgbClr val="8b8b8b"/>
                </a:solidFill>
                <a:uFillTx/>
                <a:latin typeface="Calibri"/>
              </a:rPr>
              <a:t>Windows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61" name="Picture 4" descr=""/>
          <p:cNvPicPr/>
          <p:nvPr/>
        </p:nvPicPr>
        <p:blipFill>
          <a:blip r:embed="rId1"/>
          <a:stretch/>
        </p:blipFill>
        <p:spPr>
          <a:xfrm>
            <a:off x="5760" y="1463760"/>
            <a:ext cx="9158040" cy="539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Notepad Plus Plus (Notepad++)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251640" y="5517360"/>
            <a:ext cx="8424720" cy="935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Check: A tab is to be Replaced by 4 x spaces.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Then click: Close</a:t>
            </a:r>
            <a:endParaRPr b="0" lang="en-NZ" sz="32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251640" y="764640"/>
            <a:ext cx="80251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Select Language…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189" name="Picture 2" descr=""/>
          <p:cNvPicPr/>
          <p:nvPr/>
        </p:nvPicPr>
        <p:blipFill>
          <a:blip r:embed="rId1"/>
          <a:stretch/>
        </p:blipFill>
        <p:spPr>
          <a:xfrm>
            <a:off x="490680" y="1566720"/>
            <a:ext cx="8162640" cy="3723840"/>
          </a:xfrm>
          <a:prstGeom prst="rect">
            <a:avLst/>
          </a:prstGeom>
          <a:ln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Notepad Plus Plus (Notepad++)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251640" y="6282000"/>
            <a:ext cx="8424720" cy="575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 on the new file icon.</a:t>
            </a:r>
            <a:endParaRPr b="0" lang="en-NZ" sz="3200" spc="-1" strike="noStrike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251640" y="764640"/>
            <a:ext cx="80251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Create new editing session…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193" name="Picture 2" descr=""/>
          <p:cNvPicPr/>
          <p:nvPr/>
        </p:nvPicPr>
        <p:blipFill>
          <a:blip r:embed="rId1"/>
          <a:stretch/>
        </p:blipFill>
        <p:spPr>
          <a:xfrm>
            <a:off x="1162080" y="1359720"/>
            <a:ext cx="6819480" cy="4971600"/>
          </a:xfrm>
          <a:prstGeom prst="rect">
            <a:avLst/>
          </a:prstGeom>
          <a:ln>
            <a:noFill/>
          </a:ln>
        </p:spPr>
      </p:pic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Notepad Plus Plus (Notepad++)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251640" y="5073840"/>
            <a:ext cx="8424720" cy="1783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 on Place: E.g. Desktop.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Provide python program file name. E.g. python_prog_1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Use drop down menu to select Python File (*py *.pyw)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Click: Save</a:t>
            </a:r>
            <a:endParaRPr b="0" lang="en-NZ" sz="3200" spc="-1" strike="noStrike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251640" y="764640"/>
            <a:ext cx="80251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Save new file: File --&gt; Save As… 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197" name="Picture 2" descr=""/>
          <p:cNvPicPr/>
          <p:nvPr/>
        </p:nvPicPr>
        <p:blipFill>
          <a:blip r:embed="rId1"/>
          <a:stretch/>
        </p:blipFill>
        <p:spPr>
          <a:xfrm>
            <a:off x="1563480" y="1359720"/>
            <a:ext cx="5447880" cy="3713760"/>
          </a:xfrm>
          <a:prstGeom prst="rect">
            <a:avLst/>
          </a:prstGeom>
          <a:ln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Notepad Plus Plus (Notepad++)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251640" y="764640"/>
            <a:ext cx="80251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Write a test program and save… 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200" name="Picture 4" descr=""/>
          <p:cNvPicPr/>
          <p:nvPr/>
        </p:nvPicPr>
        <p:blipFill>
          <a:blip r:embed="rId1"/>
          <a:stretch/>
        </p:blipFill>
        <p:spPr>
          <a:xfrm>
            <a:off x="251640" y="1372320"/>
            <a:ext cx="8712720" cy="5088240"/>
          </a:xfrm>
          <a:prstGeom prst="rect">
            <a:avLst/>
          </a:prstGeom>
          <a:ln>
            <a:noFill/>
          </a:ln>
        </p:spPr>
      </p:pic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Notepad Plus Plus (Notepad++)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251640" y="764640"/>
            <a:ext cx="80251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Double click on file to run the program… 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203" name="Picture 2" descr=""/>
          <p:cNvPicPr/>
          <p:nvPr/>
        </p:nvPicPr>
        <p:blipFill>
          <a:blip r:embed="rId1"/>
          <a:stretch/>
        </p:blipFill>
        <p:spPr>
          <a:xfrm>
            <a:off x="251640" y="1556640"/>
            <a:ext cx="8751240" cy="4427280"/>
          </a:xfrm>
          <a:prstGeom prst="rect">
            <a:avLst/>
          </a:prstGeom>
          <a:ln>
            <a:noFill/>
          </a:ln>
        </p:spPr>
      </p:pic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Notepad Plus Plus (Notepad++)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251640" y="764640"/>
            <a:ext cx="80251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End of Notepad installation and setup.</a:t>
            </a:r>
            <a:endParaRPr b="0" lang="en-NZ" sz="32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264600" y="2205000"/>
            <a:ext cx="8025120" cy="360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Additional editing preferences you may like: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Settings --&gt; Preferences --&gt; Auto-Completion 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Check the boxes for: (, [, {, “ and ‘.</a:t>
            </a:r>
            <a:endParaRPr b="0" lang="en-NZ" sz="3200" spc="-1" strike="noStrike">
              <a:latin typeface="Arial"/>
            </a:endParaRPr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Jupyter Notebook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251640" y="818280"/>
            <a:ext cx="84967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A web-browser interface for writing python code.</a:t>
            </a:r>
            <a:endParaRPr b="0" lang="en-NZ" sz="3200" spc="-1" strike="noStrike">
              <a:latin typeface="Arial"/>
            </a:endParaRPr>
          </a:p>
        </p:txBody>
      </p:sp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Jupyter Notebook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251640" y="818280"/>
            <a:ext cx="849672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Formerly IPython Notebook. 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Jupyter Notebook provides the web-based client, while IPython remains as the server engine.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Home page: </a:t>
            </a:r>
            <a:r>
              <a:rPr b="0" lang="en-NZ" sz="3200" spc="-1" strike="noStrike" u="sng">
                <a:solidFill>
                  <a:srgbClr val="8b8bff"/>
                </a:solidFill>
                <a:uFillTx/>
                <a:latin typeface="Calibri"/>
                <a:hlinkClick r:id="rId1"/>
              </a:rPr>
              <a:t>http://jupyter.org/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Use cmd window to check pip is at latest version: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&gt; pip3 install --upgrade pip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211" name="Picture 2" descr=""/>
          <p:cNvPicPr/>
          <p:nvPr/>
        </p:nvPicPr>
        <p:blipFill>
          <a:blip r:embed="rId2"/>
          <a:stretch/>
        </p:blipFill>
        <p:spPr>
          <a:xfrm>
            <a:off x="179640" y="5222160"/>
            <a:ext cx="8892000" cy="589680"/>
          </a:xfrm>
          <a:prstGeom prst="rect">
            <a:avLst/>
          </a:prstGeom>
          <a:ln>
            <a:noFill/>
          </a:ln>
        </p:spPr>
      </p:pic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Jupyter Notebook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251640" y="818280"/>
            <a:ext cx="8496720" cy="12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Install Jupyter (and IPython)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&gt; pip3 install jupyter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214" name="Picture 2" descr=""/>
          <p:cNvPicPr/>
          <p:nvPr/>
        </p:nvPicPr>
        <p:blipFill>
          <a:blip r:embed="rId1"/>
          <a:stretch/>
        </p:blipFill>
        <p:spPr>
          <a:xfrm>
            <a:off x="251640" y="2061000"/>
            <a:ext cx="8648640" cy="1583640"/>
          </a:xfrm>
          <a:prstGeom prst="rect">
            <a:avLst/>
          </a:prstGeom>
          <a:ln>
            <a:noFill/>
          </a:ln>
        </p:spPr>
      </p:pic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Jupyter Notebook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251640" y="818280"/>
            <a:ext cx="849672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Install Jupyter (and IPython) continues…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217" name="Picture 2" descr=""/>
          <p:cNvPicPr/>
          <p:nvPr/>
        </p:nvPicPr>
        <p:blipFill>
          <a:blip r:embed="rId1"/>
          <a:stretch/>
        </p:blipFill>
        <p:spPr>
          <a:xfrm>
            <a:off x="395640" y="1700640"/>
            <a:ext cx="8692560" cy="371808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Installing Python3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TextShape 2"/>
          <p:cNvSpPr txBox="1"/>
          <p:nvPr/>
        </p:nvSpPr>
        <p:spPr>
          <a:xfrm>
            <a:off x="251640" y="908640"/>
            <a:ext cx="7552440" cy="1151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Scroll down on this window…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64" name="Picture 2" descr=""/>
          <p:cNvPicPr/>
          <p:nvPr/>
        </p:nvPicPr>
        <p:blipFill>
          <a:blip r:embed="rId1"/>
          <a:stretch/>
        </p:blipFill>
        <p:spPr>
          <a:xfrm>
            <a:off x="755640" y="1510200"/>
            <a:ext cx="7596000" cy="531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Jupyter Notebook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251640" y="818280"/>
            <a:ext cx="849672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Install Jupyter (and IPython) completes…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220" name="Picture 2" descr=""/>
          <p:cNvPicPr/>
          <p:nvPr/>
        </p:nvPicPr>
        <p:blipFill>
          <a:blip r:embed="rId1"/>
          <a:stretch/>
        </p:blipFill>
        <p:spPr>
          <a:xfrm>
            <a:off x="227160" y="1439640"/>
            <a:ext cx="8775720" cy="3933360"/>
          </a:xfrm>
          <a:prstGeom prst="rect">
            <a:avLst/>
          </a:prstGeom>
          <a:ln>
            <a:noFill/>
          </a:ln>
        </p:spPr>
      </p:pic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Jupyter Notebook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251640" y="818280"/>
            <a:ext cx="8496720" cy="117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Launching Jupyter Notebook from cmd window…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&gt; jupyter notebook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223" name="Picture 2" descr=""/>
          <p:cNvPicPr/>
          <p:nvPr/>
        </p:nvPicPr>
        <p:blipFill>
          <a:blip r:embed="rId1"/>
          <a:stretch/>
        </p:blipFill>
        <p:spPr>
          <a:xfrm>
            <a:off x="260280" y="2133000"/>
            <a:ext cx="8748720" cy="4432320"/>
          </a:xfrm>
          <a:prstGeom prst="rect">
            <a:avLst/>
          </a:prstGeom>
          <a:ln>
            <a:noFill/>
          </a:ln>
        </p:spPr>
      </p:pic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Jupyter Notebook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251640" y="685800"/>
            <a:ext cx="849672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Jupyter client displays in web-browser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226" name="Picture 2" descr=""/>
          <p:cNvPicPr/>
          <p:nvPr/>
        </p:nvPicPr>
        <p:blipFill>
          <a:blip r:embed="rId1"/>
          <a:stretch/>
        </p:blipFill>
        <p:spPr>
          <a:xfrm>
            <a:off x="703440" y="1306800"/>
            <a:ext cx="8036640" cy="5628600"/>
          </a:xfrm>
          <a:prstGeom prst="rect">
            <a:avLst/>
          </a:prstGeom>
          <a:ln>
            <a:noFill/>
          </a:ln>
        </p:spPr>
      </p:pic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Jupyter Notebook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251640" y="836640"/>
            <a:ext cx="8496720" cy="137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Click: New and Python3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To create new jupyter notebook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NZ" sz="3200" spc="-1" strike="noStrike">
              <a:latin typeface="Arial"/>
            </a:endParaRPr>
          </a:p>
        </p:txBody>
      </p:sp>
      <p:pic>
        <p:nvPicPr>
          <p:cNvPr id="229" name="Picture 2" descr=""/>
          <p:cNvPicPr/>
          <p:nvPr/>
        </p:nvPicPr>
        <p:blipFill>
          <a:blip r:embed="rId1"/>
          <a:stretch/>
        </p:blipFill>
        <p:spPr>
          <a:xfrm>
            <a:off x="370440" y="2211840"/>
            <a:ext cx="8258760" cy="3939480"/>
          </a:xfrm>
          <a:prstGeom prst="rect">
            <a:avLst/>
          </a:prstGeom>
          <a:ln>
            <a:noFill/>
          </a:ln>
        </p:spPr>
      </p:pic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Jupyter Notebook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251640" y="973800"/>
            <a:ext cx="8496720" cy="151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Glitch. Don’t Panic!… 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Click:Home tab then Click: localhost tab… 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232" name="Picture 2" descr=""/>
          <p:cNvPicPr/>
          <p:nvPr/>
        </p:nvPicPr>
        <p:blipFill>
          <a:blip r:embed="rId1"/>
          <a:stretch/>
        </p:blipFill>
        <p:spPr>
          <a:xfrm>
            <a:off x="530640" y="2277000"/>
            <a:ext cx="7938360" cy="5536080"/>
          </a:xfrm>
          <a:prstGeom prst="rect">
            <a:avLst/>
          </a:prstGeom>
          <a:ln>
            <a:noFill/>
          </a:ln>
        </p:spPr>
      </p:pic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Jupyter Notebook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251640" y="685800"/>
            <a:ext cx="849672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Jupyter client for the file named Untitled.ipynb…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235" name="Picture 2" descr=""/>
          <p:cNvPicPr/>
          <p:nvPr/>
        </p:nvPicPr>
        <p:blipFill>
          <a:blip r:embed="rId1"/>
          <a:stretch/>
        </p:blipFill>
        <p:spPr>
          <a:xfrm>
            <a:off x="593640" y="1391760"/>
            <a:ext cx="7812000" cy="5465880"/>
          </a:xfrm>
          <a:prstGeom prst="rect">
            <a:avLst/>
          </a:prstGeom>
          <a:ln>
            <a:noFill/>
          </a:ln>
        </p:spPr>
      </p:pic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Jupyter Notebook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251640" y="685800"/>
            <a:ext cx="849672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Untitled.ipynb file now exists…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238" name="Picture 2" descr=""/>
          <p:cNvPicPr/>
          <p:nvPr/>
        </p:nvPicPr>
        <p:blipFill>
          <a:blip r:embed="rId1"/>
          <a:stretch/>
        </p:blipFill>
        <p:spPr>
          <a:xfrm>
            <a:off x="774360" y="1306800"/>
            <a:ext cx="7581600" cy="5304960"/>
          </a:xfrm>
          <a:prstGeom prst="rect">
            <a:avLst/>
          </a:prstGeom>
          <a:ln>
            <a:noFill/>
          </a:ln>
        </p:spPr>
      </p:pic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Jupyter Notebook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251640" y="685800"/>
            <a:ext cx="849672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 File and then click on Rename…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241" name="Picture 2" descr=""/>
          <p:cNvPicPr/>
          <p:nvPr/>
        </p:nvPicPr>
        <p:blipFill>
          <a:blip r:embed="rId1"/>
          <a:stretch/>
        </p:blipFill>
        <p:spPr>
          <a:xfrm>
            <a:off x="945360" y="1299600"/>
            <a:ext cx="7108920" cy="5139720"/>
          </a:xfrm>
          <a:prstGeom prst="rect">
            <a:avLst/>
          </a:prstGeom>
          <a:ln>
            <a:noFill/>
          </a:ln>
        </p:spPr>
      </p:pic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Jupyter Notebook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251640" y="685800"/>
            <a:ext cx="849672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Rename the file…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244" name="Picture 2" descr=""/>
          <p:cNvPicPr/>
          <p:nvPr/>
        </p:nvPicPr>
        <p:blipFill>
          <a:blip r:embed="rId1"/>
          <a:stretch/>
        </p:blipFill>
        <p:spPr>
          <a:xfrm>
            <a:off x="107640" y="1523160"/>
            <a:ext cx="8866800" cy="2913840"/>
          </a:xfrm>
          <a:prstGeom prst="rect">
            <a:avLst/>
          </a:prstGeom>
          <a:ln>
            <a:noFill/>
          </a:ln>
        </p:spPr>
      </p:pic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Jupyter Notebook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251640" y="685800"/>
            <a:ext cx="849672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Jupyter now with the renamed file…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247" name="Picture 2" descr=""/>
          <p:cNvPicPr/>
          <p:nvPr/>
        </p:nvPicPr>
        <p:blipFill>
          <a:blip r:embed="rId1"/>
          <a:stretch/>
        </p:blipFill>
        <p:spPr>
          <a:xfrm>
            <a:off x="155880" y="1308600"/>
            <a:ext cx="8880120" cy="3344400"/>
          </a:xfrm>
          <a:prstGeom prst="rect">
            <a:avLst/>
          </a:prstGeom>
          <a:ln>
            <a:noFill/>
          </a:ln>
        </p:spPr>
      </p:pic>
      <p:pic>
        <p:nvPicPr>
          <p:cNvPr id="248" name="Picture 3" descr=""/>
          <p:cNvPicPr/>
          <p:nvPr/>
        </p:nvPicPr>
        <p:blipFill>
          <a:blip r:embed="rId2"/>
          <a:stretch/>
        </p:blipFill>
        <p:spPr>
          <a:xfrm>
            <a:off x="-1397520" y="5359320"/>
            <a:ext cx="11763000" cy="805680"/>
          </a:xfrm>
          <a:prstGeom prst="rect">
            <a:avLst/>
          </a:prstGeom>
          <a:ln>
            <a:noFill/>
          </a:ln>
        </p:spPr>
      </p:pic>
      <p:sp>
        <p:nvSpPr>
          <p:cNvPr id="249" name="CustomShape 3"/>
          <p:cNvSpPr/>
          <p:nvPr/>
        </p:nvSpPr>
        <p:spPr>
          <a:xfrm>
            <a:off x="235800" y="4689720"/>
            <a:ext cx="849672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File manager now shows the file renamed…</a:t>
            </a:r>
            <a:endParaRPr b="0" lang="en-NZ" sz="3200" spc="-1" strike="noStrike"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Installing Python3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TextShape 2"/>
          <p:cNvSpPr txBox="1"/>
          <p:nvPr/>
        </p:nvSpPr>
        <p:spPr>
          <a:xfrm>
            <a:off x="0" y="764640"/>
            <a:ext cx="9129960" cy="647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Click: Download Windows x86-64 executable installer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67" name="Picture 2" descr=""/>
          <p:cNvPicPr/>
          <p:nvPr/>
        </p:nvPicPr>
        <p:blipFill>
          <a:blip r:embed="rId1"/>
          <a:stretch/>
        </p:blipFill>
        <p:spPr>
          <a:xfrm>
            <a:off x="-13680" y="1562040"/>
            <a:ext cx="9143640" cy="5295600"/>
          </a:xfrm>
          <a:prstGeom prst="rect">
            <a:avLst/>
          </a:prstGeom>
          <a:ln>
            <a:noFill/>
          </a:ln>
        </p:spPr>
      </p:pic>
    </p:spTree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Jupyter Notebook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251640" y="685800"/>
            <a:ext cx="849672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Write python code in a cell…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252" name="Picture 2" descr=""/>
          <p:cNvPicPr/>
          <p:nvPr/>
        </p:nvPicPr>
        <p:blipFill>
          <a:blip r:embed="rId1"/>
          <a:stretch/>
        </p:blipFill>
        <p:spPr>
          <a:xfrm>
            <a:off x="251640" y="1306800"/>
            <a:ext cx="7829280" cy="2476080"/>
          </a:xfrm>
          <a:prstGeom prst="rect">
            <a:avLst/>
          </a:prstGeom>
          <a:ln>
            <a:noFill/>
          </a:ln>
        </p:spPr>
      </p:pic>
      <p:pic>
        <p:nvPicPr>
          <p:cNvPr id="253" name="Picture 2" descr=""/>
          <p:cNvPicPr/>
          <p:nvPr/>
        </p:nvPicPr>
        <p:blipFill>
          <a:blip r:embed="rId2"/>
          <a:stretch/>
        </p:blipFill>
        <p:spPr>
          <a:xfrm>
            <a:off x="349920" y="4509000"/>
            <a:ext cx="8470440" cy="2129400"/>
          </a:xfrm>
          <a:prstGeom prst="rect">
            <a:avLst/>
          </a:prstGeom>
          <a:ln>
            <a:noFill/>
          </a:ln>
        </p:spPr>
      </p:pic>
      <p:sp>
        <p:nvSpPr>
          <p:cNvPr id="254" name="CustomShape 3"/>
          <p:cNvSpPr/>
          <p:nvPr/>
        </p:nvSpPr>
        <p:spPr>
          <a:xfrm>
            <a:off x="353520" y="3887640"/>
            <a:ext cx="849672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Click: Run icon to execute the code…</a:t>
            </a:r>
            <a:endParaRPr b="0" lang="en-NZ" sz="3200" spc="-1" strike="noStrike">
              <a:latin typeface="Arial"/>
            </a:endParaRPr>
          </a:p>
        </p:txBody>
      </p:sp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Jupyter Notebook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254880" y="980640"/>
            <a:ext cx="849672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The code executes and output is displayed…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257" name="Picture 3" descr=""/>
          <p:cNvPicPr/>
          <p:nvPr/>
        </p:nvPicPr>
        <p:blipFill>
          <a:blip r:embed="rId1"/>
          <a:stretch/>
        </p:blipFill>
        <p:spPr>
          <a:xfrm>
            <a:off x="107640" y="1602000"/>
            <a:ext cx="8809920" cy="3698640"/>
          </a:xfrm>
          <a:prstGeom prst="rect">
            <a:avLst/>
          </a:prstGeom>
          <a:ln>
            <a:noFill/>
          </a:ln>
        </p:spPr>
      </p:pic>
      <p:sp>
        <p:nvSpPr>
          <p:cNvPr id="258" name="CustomShape 3"/>
          <p:cNvSpPr/>
          <p:nvPr/>
        </p:nvSpPr>
        <p:spPr>
          <a:xfrm>
            <a:off x="254880" y="5320440"/>
            <a:ext cx="849672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…</a:t>
            </a: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after execution a new cell is created</a:t>
            </a:r>
            <a:endParaRPr b="0" lang="en-NZ" sz="3200" spc="-1" strike="noStrike">
              <a:latin typeface="Arial"/>
            </a:endParaRPr>
          </a:p>
        </p:txBody>
      </p:sp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Desktop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0" name="Picture 2" descr=""/>
          <p:cNvPicPr/>
          <p:nvPr/>
        </p:nvPicPr>
        <p:blipFill>
          <a:blip r:embed="rId1"/>
          <a:stretch/>
        </p:blipFill>
        <p:spPr>
          <a:xfrm>
            <a:off x="323640" y="744480"/>
            <a:ext cx="8964000" cy="671652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6876360" y="3724920"/>
            <a:ext cx="2088000" cy="755640"/>
          </a:xfrm>
          <a:prstGeom prst="wedgeRoundRectCallout">
            <a:avLst>
              <a:gd name="adj1" fmla="val -50025"/>
              <a:gd name="adj2" fmla="val -83970"/>
              <a:gd name="adj3" fmla="val 16667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NZ" sz="2000" spc="-1" strike="noStrike">
                <a:solidFill>
                  <a:srgbClr val="000000"/>
                </a:solidFill>
                <a:latin typeface="Calibri"/>
              </a:rPr>
              <a:t>Jupyter</a:t>
            </a:r>
            <a:endParaRPr b="0" lang="en-NZ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NZ" sz="2000" spc="-1" strike="noStrike">
                <a:solidFill>
                  <a:srgbClr val="000000"/>
                </a:solidFill>
                <a:latin typeface="Calibri"/>
              </a:rPr>
              <a:t>code snippets</a:t>
            </a:r>
            <a:endParaRPr b="0" lang="en-NZ" sz="2000" spc="-1" strike="noStrike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1115640" y="980640"/>
            <a:ext cx="2088000" cy="755640"/>
          </a:xfrm>
          <a:prstGeom prst="wedgeRoundRectCallout">
            <a:avLst>
              <a:gd name="adj1" fmla="val -30563"/>
              <a:gd name="adj2" fmla="val 114907"/>
              <a:gd name="adj3" fmla="val 16667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NZ" sz="2000" spc="-1" strike="noStrike">
                <a:solidFill>
                  <a:srgbClr val="000000"/>
                </a:solidFill>
                <a:latin typeface="Calibri"/>
              </a:rPr>
              <a:t>Notepad++</a:t>
            </a:r>
            <a:endParaRPr b="0" lang="en-NZ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NZ" sz="2000" spc="-1" strike="noStrike">
                <a:solidFill>
                  <a:srgbClr val="000000"/>
                </a:solidFill>
                <a:latin typeface="Calibri"/>
              </a:rPr>
              <a:t>Main code</a:t>
            </a:r>
            <a:endParaRPr b="0" lang="en-NZ" sz="2000" spc="-1" strike="noStrike">
              <a:latin typeface="Arial"/>
            </a:endParaRPr>
          </a:p>
        </p:txBody>
      </p:sp>
      <p:sp>
        <p:nvSpPr>
          <p:cNvPr id="263" name="CustomShape 4"/>
          <p:cNvSpPr/>
          <p:nvPr/>
        </p:nvSpPr>
        <p:spPr>
          <a:xfrm>
            <a:off x="1115640" y="4944600"/>
            <a:ext cx="2088000" cy="755640"/>
          </a:xfrm>
          <a:prstGeom prst="wedgeRoundRectCallout">
            <a:avLst>
              <a:gd name="adj1" fmla="val 32686"/>
              <a:gd name="adj2" fmla="val 98783"/>
              <a:gd name="adj3" fmla="val 16667"/>
            </a:avLst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NZ" sz="2000" spc="-1" strike="noStrike">
                <a:solidFill>
                  <a:srgbClr val="000000"/>
                </a:solidFill>
                <a:latin typeface="Calibri"/>
              </a:rPr>
              <a:t>Cmd window</a:t>
            </a:r>
            <a:endParaRPr b="0" lang="en-NZ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NZ" sz="2000" spc="-1" strike="noStrike">
                <a:solidFill>
                  <a:srgbClr val="000000"/>
                </a:solidFill>
                <a:latin typeface="Calibri"/>
              </a:rPr>
              <a:t>Run program</a:t>
            </a:r>
            <a:endParaRPr b="0" lang="en-NZ" sz="2000" spc="-1" strike="noStrike">
              <a:latin typeface="Arial"/>
            </a:endParaRPr>
          </a:p>
        </p:txBody>
      </p:sp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Jupyter Notebook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251640" y="764640"/>
            <a:ext cx="80251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End of Jupyter Notebook installation.</a:t>
            </a:r>
            <a:endParaRPr b="0" lang="en-NZ" sz="3200" spc="-1" strike="noStrike">
              <a:latin typeface="Arial"/>
            </a:endParaRPr>
          </a:p>
        </p:txBody>
      </p:sp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PyInstaller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251640" y="980640"/>
            <a:ext cx="8640720" cy="316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i="1" lang="en-NZ" sz="3200" spc="-1" strike="noStrike">
                <a:solidFill>
                  <a:srgbClr val="8b8b8b"/>
                </a:solidFill>
                <a:latin typeface="Calibri"/>
              </a:rPr>
              <a:t>PyInstaller</a:t>
            </a: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 bundles a Python application and all its dependencies into a single package.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 u="sng">
                <a:solidFill>
                  <a:srgbClr val="8b8bff"/>
                </a:solidFill>
                <a:uFillTx/>
                <a:latin typeface="Calibri"/>
                <a:hlinkClick r:id="rId1"/>
              </a:rPr>
              <a:t>https://</a:t>
            </a:r>
            <a:r>
              <a:rPr b="0" lang="en-NZ" sz="3200" spc="-1" strike="noStrike" u="sng">
                <a:solidFill>
                  <a:srgbClr val="8b8bff"/>
                </a:solidFill>
                <a:uFillTx/>
                <a:latin typeface="Calibri"/>
                <a:hlinkClick r:id="rId2"/>
              </a:rPr>
              <a:t>pyinstaller.readthedocs.io/en/stable/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NZ" sz="3200" spc="-1" strike="noStrike">
              <a:latin typeface="Arial"/>
            </a:endParaRPr>
          </a:p>
        </p:txBody>
      </p:sp>
    </p:spTree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PyInstaller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254880" y="980640"/>
            <a:ext cx="849672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Use pip to search for PyInstaller…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270" name="Picture 2" descr=""/>
          <p:cNvPicPr/>
          <p:nvPr/>
        </p:nvPicPr>
        <p:blipFill>
          <a:blip r:embed="rId1"/>
          <a:stretch/>
        </p:blipFill>
        <p:spPr>
          <a:xfrm>
            <a:off x="395640" y="1602000"/>
            <a:ext cx="8595720" cy="2690640"/>
          </a:xfrm>
          <a:prstGeom prst="rect">
            <a:avLst/>
          </a:prstGeom>
          <a:ln>
            <a:noFill/>
          </a:ln>
        </p:spPr>
      </p:pic>
    </p:spTree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PyInstaller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254880" y="980640"/>
            <a:ext cx="849672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Use pip to install PyInstaller…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273" name="Picture 2" descr=""/>
          <p:cNvPicPr/>
          <p:nvPr/>
        </p:nvPicPr>
        <p:blipFill>
          <a:blip r:embed="rId1"/>
          <a:stretch/>
        </p:blipFill>
        <p:spPr>
          <a:xfrm>
            <a:off x="467640" y="1568160"/>
            <a:ext cx="8489520" cy="4652280"/>
          </a:xfrm>
          <a:prstGeom prst="rect">
            <a:avLst/>
          </a:prstGeom>
          <a:ln>
            <a:noFill/>
          </a:ln>
        </p:spPr>
      </p:pic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PyInstaller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255600" y="716040"/>
            <a:ext cx="849672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Verify PyInstaller is installed OK…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276" name="Picture 2" descr=""/>
          <p:cNvPicPr/>
          <p:nvPr/>
        </p:nvPicPr>
        <p:blipFill>
          <a:blip r:embed="rId1"/>
          <a:stretch/>
        </p:blipFill>
        <p:spPr>
          <a:xfrm>
            <a:off x="293040" y="1268640"/>
            <a:ext cx="8598960" cy="6002640"/>
          </a:xfrm>
          <a:prstGeom prst="rect">
            <a:avLst/>
          </a:prstGeom>
          <a:ln>
            <a:noFill/>
          </a:ln>
        </p:spPr>
      </p:pic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PyInstaller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255600" y="716040"/>
            <a:ext cx="849672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Write a simple Test program...</a:t>
            </a:r>
            <a:endParaRPr b="0" lang="en-NZ" sz="3200" spc="-1" strike="noStrike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288000" y="4221000"/>
            <a:ext cx="849672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Check it runs OK…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280" name="Picture 3" descr=""/>
          <p:cNvPicPr/>
          <p:nvPr/>
        </p:nvPicPr>
        <p:blipFill>
          <a:blip r:embed="rId1"/>
          <a:stretch/>
        </p:blipFill>
        <p:spPr>
          <a:xfrm>
            <a:off x="323640" y="1310760"/>
            <a:ext cx="8457840" cy="2838240"/>
          </a:xfrm>
          <a:prstGeom prst="rect">
            <a:avLst/>
          </a:prstGeom>
          <a:ln>
            <a:noFill/>
          </a:ln>
        </p:spPr>
      </p:pic>
      <p:pic>
        <p:nvPicPr>
          <p:cNvPr id="281" name="Picture 4" descr=""/>
          <p:cNvPicPr/>
          <p:nvPr/>
        </p:nvPicPr>
        <p:blipFill>
          <a:blip r:embed="rId2"/>
          <a:stretch/>
        </p:blipFill>
        <p:spPr>
          <a:xfrm>
            <a:off x="277920" y="4725000"/>
            <a:ext cx="8450640" cy="1800000"/>
          </a:xfrm>
          <a:prstGeom prst="rect">
            <a:avLst/>
          </a:prstGeom>
          <a:ln>
            <a:noFill/>
          </a:ln>
        </p:spPr>
      </p:pic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PyInstaller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255600" y="716040"/>
            <a:ext cx="849672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pyinstaller –onefile python_test_1.py…</a:t>
            </a:r>
            <a:endParaRPr b="0" lang="en-NZ" sz="32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460440" y="6408000"/>
            <a:ext cx="849672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…</a:t>
            </a: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continues...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285" name="Picture 2" descr=""/>
          <p:cNvPicPr/>
          <p:nvPr/>
        </p:nvPicPr>
        <p:blipFill>
          <a:blip r:embed="rId1"/>
          <a:stretch/>
        </p:blipFill>
        <p:spPr>
          <a:xfrm>
            <a:off x="368640" y="1249920"/>
            <a:ext cx="8588160" cy="528984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Installing Python3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0" y="764640"/>
            <a:ext cx="9129960" cy="647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Click: Save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70" name="Picture 2" descr=""/>
          <p:cNvPicPr/>
          <p:nvPr/>
        </p:nvPicPr>
        <p:blipFill>
          <a:blip r:embed="rId1"/>
          <a:stretch/>
        </p:blipFill>
        <p:spPr>
          <a:xfrm>
            <a:off x="-12240" y="1284840"/>
            <a:ext cx="9131400" cy="593640"/>
          </a:xfrm>
          <a:prstGeom prst="rect">
            <a:avLst/>
          </a:prstGeom>
          <a:ln>
            <a:noFill/>
          </a:ln>
        </p:spPr>
      </p:pic>
      <p:pic>
        <p:nvPicPr>
          <p:cNvPr id="71" name="Picture 3" descr=""/>
          <p:cNvPicPr/>
          <p:nvPr/>
        </p:nvPicPr>
        <p:blipFill>
          <a:blip r:embed="rId2"/>
          <a:stretch/>
        </p:blipFill>
        <p:spPr>
          <a:xfrm>
            <a:off x="12240" y="2997000"/>
            <a:ext cx="9131400" cy="3158640"/>
          </a:xfrm>
          <a:prstGeom prst="rect">
            <a:avLst/>
          </a:prstGeom>
          <a:ln>
            <a:noFill/>
          </a:ln>
        </p:spPr>
      </p:pic>
      <p:sp>
        <p:nvSpPr>
          <p:cNvPr id="72" name="CustomShape 3"/>
          <p:cNvSpPr/>
          <p:nvPr/>
        </p:nvSpPr>
        <p:spPr>
          <a:xfrm>
            <a:off x="-13680" y="1878840"/>
            <a:ext cx="9129960" cy="111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Go to  downloads folder 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Double Click: python-3.6.4-amd64</a:t>
            </a:r>
            <a:endParaRPr b="0" lang="en-NZ" sz="3200" spc="-1" strike="noStrike">
              <a:latin typeface="Arial"/>
            </a:endParaRPr>
          </a:p>
        </p:txBody>
      </p:sp>
    </p:spTree>
  </p:cSld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PyInstaller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255600" y="716040"/>
            <a:ext cx="849672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…</a:t>
            </a: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continuing creating one .exe file for Windows…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288" name="Picture 3" descr=""/>
          <p:cNvPicPr/>
          <p:nvPr/>
        </p:nvPicPr>
        <p:blipFill>
          <a:blip r:embed="rId1"/>
          <a:stretch/>
        </p:blipFill>
        <p:spPr>
          <a:xfrm>
            <a:off x="262800" y="1494360"/>
            <a:ext cx="8701200" cy="4094640"/>
          </a:xfrm>
          <a:prstGeom prst="rect">
            <a:avLst/>
          </a:prstGeom>
          <a:ln>
            <a:noFill/>
          </a:ln>
        </p:spPr>
      </p:pic>
    </p:spTree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PyInstaller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255600" y="716040"/>
            <a:ext cx="849672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Double-click to check the file has been created OK…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291" name="Picture 3" descr=""/>
          <p:cNvPicPr/>
          <p:nvPr/>
        </p:nvPicPr>
        <p:blipFill>
          <a:blip r:embed="rId1"/>
          <a:stretch/>
        </p:blipFill>
        <p:spPr>
          <a:xfrm>
            <a:off x="285840" y="1337400"/>
            <a:ext cx="8671320" cy="5168520"/>
          </a:xfrm>
          <a:prstGeom prst="rect">
            <a:avLst/>
          </a:prstGeom>
          <a:ln>
            <a:noFill/>
          </a:ln>
        </p:spPr>
      </p:pic>
    </p:spTree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PyInstaller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255600" y="716040"/>
            <a:ext cx="849672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Command window opens and program runs…</a:t>
            </a:r>
            <a:endParaRPr b="0" lang="en-NZ" sz="3200" spc="-1" strike="noStrike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460440" y="6224760"/>
            <a:ext cx="849672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Do the PIP install…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295" name="Picture 2" descr=""/>
          <p:cNvPicPr/>
          <p:nvPr/>
        </p:nvPicPr>
        <p:blipFill>
          <a:blip r:embed="rId1"/>
          <a:stretch/>
        </p:blipFill>
        <p:spPr>
          <a:xfrm>
            <a:off x="255600" y="1337400"/>
            <a:ext cx="8496720" cy="5070600"/>
          </a:xfrm>
          <a:prstGeom prst="rect">
            <a:avLst/>
          </a:prstGeom>
          <a:ln>
            <a:noFill/>
          </a:ln>
        </p:spPr>
      </p:pic>
    </p:spTree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PyInstaller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255600" y="716040"/>
            <a:ext cx="849672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Copy program to “Test” account…</a:t>
            </a:r>
            <a:endParaRPr b="0" lang="en-NZ" sz="3200" spc="-1" strike="noStrike"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376200" y="6093360"/>
            <a:ext cx="849672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i.e. Distribution of executable.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299" name="Picture 3" descr=""/>
          <p:cNvPicPr/>
          <p:nvPr/>
        </p:nvPicPr>
        <p:blipFill>
          <a:blip r:embed="rId1"/>
          <a:stretch/>
        </p:blipFill>
        <p:spPr>
          <a:xfrm>
            <a:off x="255600" y="1337400"/>
            <a:ext cx="8737920" cy="4323600"/>
          </a:xfrm>
          <a:prstGeom prst="rect">
            <a:avLst/>
          </a:prstGeom>
          <a:ln>
            <a:noFill/>
          </a:ln>
        </p:spPr>
      </p:pic>
    </p:spTree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PyInstaller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2051640" y="1412640"/>
            <a:ext cx="5256360" cy="32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Log out of “User” account.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Log into: “Test” account.</a:t>
            </a:r>
            <a:endParaRPr b="0" lang="en-NZ" sz="3200" spc="-1" strike="noStrike">
              <a:latin typeface="Arial"/>
            </a:endParaRPr>
          </a:p>
        </p:txBody>
      </p:sp>
    </p:spTree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251640" y="980640"/>
            <a:ext cx="8496720" cy="1439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“</a:t>
            </a: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Test” account does not recognise Python / </a:t>
            </a:r>
            <a:endParaRPr b="0" lang="en-NZ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consider Python to be installed…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303" name="Picture 2" descr=""/>
          <p:cNvPicPr/>
          <p:nvPr/>
        </p:nvPicPr>
        <p:blipFill>
          <a:blip r:embed="rId1"/>
          <a:stretch/>
        </p:blipFill>
        <p:spPr>
          <a:xfrm>
            <a:off x="179640" y="2565000"/>
            <a:ext cx="8741880" cy="3168000"/>
          </a:xfrm>
          <a:prstGeom prst="rect">
            <a:avLst/>
          </a:prstGeom>
          <a:ln>
            <a:noFill/>
          </a:ln>
        </p:spPr>
      </p:pic>
      <p:sp>
        <p:nvSpPr>
          <p:cNvPr id="304" name="TextShape 2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PyInstaller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251640" y="980640"/>
            <a:ext cx="8496720" cy="1367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From “Test” account, run python_test_1.exe  </a:t>
            </a:r>
            <a:endParaRPr b="0" lang="en-NZ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~ 6MB file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306" name="Picture 2" descr=""/>
          <p:cNvPicPr/>
          <p:nvPr/>
        </p:nvPicPr>
        <p:blipFill>
          <a:blip r:embed="rId1"/>
          <a:stretch/>
        </p:blipFill>
        <p:spPr>
          <a:xfrm>
            <a:off x="170280" y="2277000"/>
            <a:ext cx="8857440" cy="3096000"/>
          </a:xfrm>
          <a:prstGeom prst="rect">
            <a:avLst/>
          </a:prstGeom>
          <a:ln>
            <a:noFill/>
          </a:ln>
        </p:spPr>
      </p:pic>
      <p:sp>
        <p:nvSpPr>
          <p:cNvPr id="307" name="TextShape 2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PyInstaller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251640" y="908640"/>
            <a:ext cx="8496720" cy="647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Program may also be run by double-clicking on file…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309" name="Picture 3" descr=""/>
          <p:cNvPicPr/>
          <p:nvPr/>
        </p:nvPicPr>
        <p:blipFill>
          <a:blip r:embed="rId1"/>
          <a:stretch/>
        </p:blipFill>
        <p:spPr>
          <a:xfrm>
            <a:off x="1185840" y="1779840"/>
            <a:ext cx="6771960" cy="3304800"/>
          </a:xfrm>
          <a:prstGeom prst="rect">
            <a:avLst/>
          </a:prstGeom>
          <a:ln>
            <a:noFill/>
          </a:ln>
        </p:spPr>
      </p:pic>
      <p:pic>
        <p:nvPicPr>
          <p:cNvPr id="310" name="Picture 4" descr=""/>
          <p:cNvPicPr/>
          <p:nvPr/>
        </p:nvPicPr>
        <p:blipFill>
          <a:blip r:embed="rId2"/>
          <a:stretch/>
        </p:blipFill>
        <p:spPr>
          <a:xfrm>
            <a:off x="238680" y="5301360"/>
            <a:ext cx="8666280" cy="1151640"/>
          </a:xfrm>
          <a:prstGeom prst="rect">
            <a:avLst/>
          </a:prstGeom>
          <a:ln>
            <a:noFill/>
          </a:ln>
        </p:spPr>
      </p:pic>
      <p:sp>
        <p:nvSpPr>
          <p:cNvPr id="311" name="TextShape 2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PyInstaller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PyInstaller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251640" y="764640"/>
            <a:ext cx="80251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End of PyInstaller presentation.</a:t>
            </a:r>
            <a:endParaRPr b="0" lang="en-NZ" sz="3200" spc="-1" strike="noStrike">
              <a:latin typeface="Arial"/>
            </a:endParaRPr>
          </a:p>
        </p:txBody>
      </p:sp>
    </p:spTree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264600" y="188640"/>
            <a:ext cx="869940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Learning Python using Jupyter Notebook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264600" y="836640"/>
            <a:ext cx="8627400" cy="28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In 2017 Lawrence D’Oliveiro delivered two “Introduction to Python” presentations to the Hamilton Python Users Group .  He delivered the presentation using  Jupyter Notebook. His ipynb files may be obtained from: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NZ" sz="3200" spc="-1" strike="noStrike"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264600" y="3645000"/>
            <a:ext cx="8850240" cy="27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 u="sng">
                <a:solidFill>
                  <a:srgbClr val="8b8bff"/>
                </a:solidFill>
                <a:uFillTx/>
                <a:latin typeface="Calibri"/>
                <a:hlinkClick r:id="rId1"/>
              </a:rPr>
              <a:t>https</a:t>
            </a:r>
            <a:r>
              <a:rPr b="0" lang="en-NZ" sz="3200" spc="-1" strike="noStrike" u="sng">
                <a:solidFill>
                  <a:srgbClr val="8b8bff"/>
                </a:solidFill>
                <a:uFillTx/>
                <a:latin typeface="Calibri"/>
                <a:hlinkClick r:id="rId2"/>
              </a:rPr>
              <a:t>://</a:t>
            </a:r>
            <a:r>
              <a:rPr b="0" lang="en-NZ" sz="3200" spc="-1" strike="noStrike" u="sng">
                <a:solidFill>
                  <a:srgbClr val="8b8bff"/>
                </a:solidFill>
                <a:uFillTx/>
                <a:latin typeface="Calibri"/>
                <a:hlinkClick r:id="rId3"/>
              </a:rPr>
              <a:t>github.com/HamPUG/meetings/tree/master/2017/2017-03-13/ldo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and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 u="sng">
                <a:solidFill>
                  <a:srgbClr val="8b8bff"/>
                </a:solidFill>
                <a:uFillTx/>
                <a:latin typeface="Calibri"/>
                <a:hlinkClick r:id="rId4"/>
              </a:rPr>
              <a:t>https://</a:t>
            </a:r>
            <a:r>
              <a:rPr b="0" lang="en-NZ" sz="3200" spc="-1" strike="noStrike" u="sng">
                <a:solidFill>
                  <a:srgbClr val="8b8bff"/>
                </a:solidFill>
                <a:uFillTx/>
                <a:latin typeface="Calibri"/>
                <a:hlinkClick r:id="rId5"/>
              </a:rPr>
              <a:t>github.com/HamPUG/meetings/tree/master/2017/2017-04-10/ldo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Plus the 12 March 2018 presentation: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 u="sng">
                <a:solidFill>
                  <a:srgbClr val="8b8bff"/>
                </a:solidFill>
                <a:uFillTx/>
                <a:latin typeface="Calibri"/>
                <a:hlinkClick r:id="rId6"/>
              </a:rPr>
              <a:t>https://</a:t>
            </a:r>
            <a:r>
              <a:rPr b="0" lang="en-NZ" sz="3200" spc="-1" strike="noStrike" u="sng">
                <a:solidFill>
                  <a:srgbClr val="8b8bff"/>
                </a:solidFill>
                <a:uFillTx/>
                <a:latin typeface="Calibri"/>
                <a:hlinkClick r:id="rId7"/>
              </a:rPr>
              <a:t>github.com/HamPUG/meetings/tree/master/2018/2018-03-12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NZ" sz="3200" spc="-1" strike="noStrike"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Installing Python3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0" y="764640"/>
            <a:ext cx="9129960" cy="647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Click: Run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75" name="Picture 2" descr=""/>
          <p:cNvPicPr/>
          <p:nvPr/>
        </p:nvPicPr>
        <p:blipFill>
          <a:blip r:embed="rId1"/>
          <a:stretch/>
        </p:blipFill>
        <p:spPr>
          <a:xfrm>
            <a:off x="2123640" y="1955520"/>
            <a:ext cx="3933360" cy="2962080"/>
          </a:xfrm>
          <a:prstGeom prst="rect">
            <a:avLst/>
          </a:prstGeom>
          <a:ln>
            <a:noFill/>
          </a:ln>
        </p:spPr>
      </p:pic>
    </p:spTree>
  </p:cSld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264600" y="188640"/>
            <a:ext cx="869940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End of Presentation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251640" y="2853000"/>
            <a:ext cx="869940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NZ" sz="4400" spc="-1" strike="noStrike">
                <a:solidFill>
                  <a:srgbClr val="000000"/>
                </a:solidFill>
                <a:latin typeface="Calibri"/>
              </a:rPr>
              <a:t>Questions</a:t>
            </a:r>
            <a:endParaRPr b="0" lang="en-NZ" sz="4400" spc="-1" strike="noStrike">
              <a:latin typeface="Arial"/>
            </a:endParaRPr>
          </a:p>
        </p:txBody>
      </p:sp>
    </p:spTree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264600" y="188640"/>
            <a:ext cx="869940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Addendum for PyInstaller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PyInstaller – Code that doesn’t work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51640" y="764640"/>
            <a:ext cx="80251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Program:  python_test_2.py…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322" name="Picture 2" descr=""/>
          <p:cNvPicPr/>
          <p:nvPr/>
        </p:nvPicPr>
        <p:blipFill>
          <a:blip r:embed="rId1"/>
          <a:stretch/>
        </p:blipFill>
        <p:spPr>
          <a:xfrm>
            <a:off x="261000" y="1510920"/>
            <a:ext cx="8631360" cy="3790080"/>
          </a:xfrm>
          <a:prstGeom prst="rect">
            <a:avLst/>
          </a:prstGeom>
          <a:ln>
            <a:noFill/>
          </a:ln>
        </p:spPr>
      </p:pic>
    </p:spTree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PyInstaller – Code that doesn’t work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251640" y="764640"/>
            <a:ext cx="80251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Program Runs OK: python python_test_2.py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325" name="Picture 3" descr=""/>
          <p:cNvPicPr/>
          <p:nvPr/>
        </p:nvPicPr>
        <p:blipFill>
          <a:blip r:embed="rId1"/>
          <a:stretch/>
        </p:blipFill>
        <p:spPr>
          <a:xfrm>
            <a:off x="251640" y="1373040"/>
            <a:ext cx="8760960" cy="4431960"/>
          </a:xfrm>
          <a:prstGeom prst="rect">
            <a:avLst/>
          </a:prstGeom>
          <a:ln>
            <a:noFill/>
          </a:ln>
        </p:spPr>
      </p:pic>
    </p:spTree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PyInstaller – Code that doesn’t work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251640" y="764640"/>
            <a:ext cx="80251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PyInstaller converts program converts to .exe OK…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328" name="Picture 2" descr=""/>
          <p:cNvPicPr/>
          <p:nvPr/>
        </p:nvPicPr>
        <p:blipFill>
          <a:blip r:embed="rId1"/>
          <a:stretch/>
        </p:blipFill>
        <p:spPr>
          <a:xfrm>
            <a:off x="153720" y="1431720"/>
            <a:ext cx="8810280" cy="4300920"/>
          </a:xfrm>
          <a:prstGeom prst="rect">
            <a:avLst/>
          </a:prstGeom>
          <a:ln>
            <a:noFill/>
          </a:ln>
        </p:spPr>
      </p:pic>
    </p:spTree>
  </p:cSld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PyInstaller – Code that doesn’t work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251640" y="764640"/>
            <a:ext cx="80251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Run the .exe: python_test_2.exe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331" name="Picture 2" descr=""/>
          <p:cNvPicPr/>
          <p:nvPr/>
        </p:nvPicPr>
        <p:blipFill>
          <a:blip r:embed="rId1"/>
          <a:stretch/>
        </p:blipFill>
        <p:spPr>
          <a:xfrm>
            <a:off x="251640" y="1359720"/>
            <a:ext cx="8664480" cy="4517280"/>
          </a:xfrm>
          <a:prstGeom prst="rect">
            <a:avLst/>
          </a:prstGeom>
          <a:ln>
            <a:noFill/>
          </a:ln>
        </p:spPr>
      </p:pic>
      <p:sp>
        <p:nvSpPr>
          <p:cNvPr id="332" name="CustomShape 3"/>
          <p:cNvSpPr/>
          <p:nvPr/>
        </p:nvSpPr>
        <p:spPr>
          <a:xfrm>
            <a:off x="290880" y="6021360"/>
            <a:ext cx="802512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Unable to read: python_test_2.exe</a:t>
            </a:r>
            <a:endParaRPr b="0" lang="en-NZ" sz="3200" spc="-1" strike="noStrike">
              <a:latin typeface="Arial"/>
            </a:endParaRPr>
          </a:p>
        </p:txBody>
      </p:sp>
    </p:spTree>
  </p:cSld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251640" y="5949360"/>
            <a:ext cx="8699400" cy="6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NZ" sz="4400" spc="-1" strike="noStrike">
                <a:solidFill>
                  <a:srgbClr val="000000"/>
                </a:solidFill>
                <a:latin typeface="Calibri"/>
              </a:rPr>
              <a:t>__end__</a:t>
            </a:r>
            <a:endParaRPr b="0" lang="en-NZ" sz="4400" spc="-1" strike="noStrike"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755640" y="188640"/>
            <a:ext cx="7772040" cy="650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Installing Python3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107640" y="764640"/>
            <a:ext cx="9022320" cy="935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Checkbox: Add Python 3.6 to PATH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Click: Install Now</a:t>
            </a:r>
            <a:endParaRPr b="0" lang="en-NZ" sz="3200" spc="-1" strike="noStrike">
              <a:latin typeface="Arial"/>
            </a:endParaRPr>
          </a:p>
        </p:txBody>
      </p:sp>
      <p:pic>
        <p:nvPicPr>
          <p:cNvPr id="78" name="Picture 3" descr=""/>
          <p:cNvPicPr/>
          <p:nvPr/>
        </p:nvPicPr>
        <p:blipFill>
          <a:blip r:embed="rId1"/>
          <a:stretch/>
        </p:blipFill>
        <p:spPr>
          <a:xfrm>
            <a:off x="960840" y="1628640"/>
            <a:ext cx="7067160" cy="4366440"/>
          </a:xfrm>
          <a:prstGeom prst="rect">
            <a:avLst/>
          </a:prstGeom>
          <a:ln>
            <a:noFill/>
          </a:ln>
        </p:spPr>
      </p:pic>
      <p:sp>
        <p:nvSpPr>
          <p:cNvPr id="79" name="CustomShape 3"/>
          <p:cNvSpPr/>
          <p:nvPr/>
        </p:nvSpPr>
        <p:spPr>
          <a:xfrm>
            <a:off x="107640" y="5995440"/>
            <a:ext cx="9022320" cy="81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Installs into…</a:t>
            </a:r>
            <a:endParaRPr b="0" lang="en-NZ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C:\Users\</a:t>
            </a:r>
            <a:r>
              <a:rPr b="0" i="1" lang="en-NZ" sz="3200" spc="-1" strike="noStrike">
                <a:solidFill>
                  <a:srgbClr val="8b8b8b"/>
                </a:solidFill>
                <a:latin typeface="Calibri"/>
              </a:rPr>
              <a:t>User</a:t>
            </a:r>
            <a:r>
              <a:rPr b="0" lang="en-NZ" sz="3200" spc="-1" strike="noStrike">
                <a:solidFill>
                  <a:srgbClr val="8b8b8b"/>
                </a:solidFill>
                <a:latin typeface="Calibri"/>
              </a:rPr>
              <a:t>\AppData\Local\Programs\Python\Python36</a:t>
            </a:r>
            <a:endParaRPr b="0" lang="en-NZ" sz="3200" spc="-1" strike="noStrike"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1005</TotalTime>
  <Application>LibreOffice/5.4.5.1$Linux_X86_64 LibreOffice_project/40m0$Build-1</Application>
  <Words>1392</Words>
  <Paragraphs>326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2018-01-01T03:06:45Z</dcterms:created>
  <dc:creator>User</dc:creator>
  <dc:description/>
  <dc:language>en-NZ</dc:language>
  <cp:lastModifiedBy/>
  <dcterms:modified xsi:type="dcterms:W3CDTF">2018-03-13T11:03:50Z</dcterms:modified>
  <cp:revision>97</cp:revision>
  <dc:subject/>
  <dc:title>Setting up Python on Windows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55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86</vt:i4>
  </property>
</Properties>
</file>